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F1AB2-1976-4502-BF36-3FF5EA218861}">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57"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39F8F6-C60B-4EE6-8017-A26D7FA79F06}" type="datetimeFigureOut">
              <a:rPr lang="es-ES" smtClean="0"/>
              <a:t>18/06/2023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082EF-647B-489B-9EF2-7E4E6A00F6A5}" type="slidenum">
              <a:rPr lang="es-ES" smtClean="0"/>
              <a:t>‹Nº›</a:t>
            </a:fld>
            <a:endParaRPr lang="es-ES"/>
          </a:p>
        </p:txBody>
      </p:sp>
    </p:spTree>
    <p:extLst>
      <p:ext uri="{BB962C8B-B14F-4D97-AF65-F5344CB8AC3E}">
        <p14:creationId xmlns:p14="http://schemas.microsoft.com/office/powerpoint/2010/main" val="4082253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Hola, mi nombre es pablo Núñez de arenas Martínez soy alumno del máster de bioinformática y bioestadística y hoy voy a presentar mi TFM que se engloba en la sección de “estadística y aprendizaje automático” en el que hemos creado una aplicación web capaz de diagnosticar la enfermedad renal crónica.</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En este trabajo, se busca utilizar distintos métodos de aprendizaje automático para diagnosticar la enfermedad renal crónica (CKD). Se utilizará una base de datos real que será preprocesada. A continuación, se aplicarán diversas técnicas de reducción de dimensionalidad para identificar los síntomas más representativos de la enfermedad. Luego, se evaluarán diferentes técnicas de aprendizaje automático para finalmente desarrollar una aplicación web que utilice el mejor modelo obtenido.</a:t>
            </a:r>
          </a:p>
          <a:p>
            <a:endParaRPr lang="es-ES" dirty="0"/>
          </a:p>
        </p:txBody>
      </p:sp>
      <p:sp>
        <p:nvSpPr>
          <p:cNvPr id="4" name="Marcador de número de diapositiva 3"/>
          <p:cNvSpPr>
            <a:spLocks noGrp="1"/>
          </p:cNvSpPr>
          <p:nvPr>
            <p:ph type="sldNum" sz="quarter" idx="5"/>
          </p:nvPr>
        </p:nvSpPr>
        <p:spPr/>
        <p:txBody>
          <a:bodyPr/>
          <a:lstStyle/>
          <a:p>
            <a:fld id="{F0A082EF-647B-489B-9EF2-7E4E6A00F6A5}" type="slidenum">
              <a:rPr lang="es-ES" smtClean="0"/>
              <a:t>1</a:t>
            </a:fld>
            <a:endParaRPr lang="es-ES"/>
          </a:p>
        </p:txBody>
      </p:sp>
    </p:spTree>
    <p:extLst>
      <p:ext uri="{BB962C8B-B14F-4D97-AF65-F5344CB8AC3E}">
        <p14:creationId xmlns:p14="http://schemas.microsoft.com/office/powerpoint/2010/main" val="306835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dirty="0">
                <a:effectLst/>
                <a:latin typeface="Arial" panose="020B0604020202020204" pitchFamily="34" charset="0"/>
                <a:ea typeface="Times New Roman" panose="02020603050405020304" pitchFamily="18" charset="0"/>
                <a:cs typeface="Times New Roman" panose="02020603050405020304" pitchFamily="18" charset="0"/>
              </a:rPr>
              <a:t>El riñón tiene un papel vital en la filtración de la sangre y la eliminación de desechos y líquidos en exceso a través de la formación de orina. Su estructura es compleja compuesta principalmente por tres partes</a:t>
            </a:r>
          </a:p>
          <a:p>
            <a:endParaRPr lang="es-ES" sz="1800" dirty="0">
              <a:effectLst/>
              <a:latin typeface="Arial" panose="020B0604020202020204" pitchFamily="34" charset="0"/>
              <a:cs typeface="Times New Roman" panose="02020603050405020304" pitchFamily="18" charset="0"/>
            </a:endParaRPr>
          </a:p>
          <a:p>
            <a:pPr marL="342900" lvl="0" indent="-342900" algn="just">
              <a:buFont typeface="Arial" panose="020B0604020202020204" pitchFamily="34" charset="0"/>
              <a:buChar char="-"/>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Es una capa de tejido conectivo que rodea al riñón, proporcionándole protección y soporte estructural [8].</a:t>
            </a:r>
          </a:p>
          <a:p>
            <a:pPr marL="342900" lvl="0" indent="-342900" algn="just">
              <a:buFont typeface="Arial" panose="020B0604020202020204" pitchFamily="34" charset="0"/>
              <a:buChar char="-"/>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Corteza renal: Es la capa exterior del riñón y contiene la mayoría de las nefronas, que son las unidades encargadas de la filtración y procesamiento de la sangre [8]. </a:t>
            </a:r>
          </a:p>
          <a:p>
            <a:pPr marL="342900" lvl="0" indent="-342900" algn="just">
              <a:buFont typeface="Arial" panose="020B0604020202020204" pitchFamily="34" charset="0"/>
              <a:buChar char="-"/>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Es la capa interior del riñón y se divide en regiones llamadas pirámides renales. La médula renal contiene estructuras como los túbulos renales y los vasos sanguíneos [8].</a:t>
            </a:r>
          </a:p>
          <a:p>
            <a:endParaRPr lang="es-ES" sz="1800" dirty="0">
              <a:effectLst/>
              <a:latin typeface="Arial" panose="020B0604020202020204" pitchFamily="34" charset="0"/>
              <a:cs typeface="Times New Roman" panose="02020603050405020304" pitchFamily="18" charset="0"/>
            </a:endParaRPr>
          </a:p>
          <a:p>
            <a:r>
              <a:rPr lang="es-ES" sz="1800" dirty="0">
                <a:effectLst/>
                <a:latin typeface="Arial" panose="020B0604020202020204" pitchFamily="34" charset="0"/>
                <a:ea typeface="Times New Roman" panose="02020603050405020304" pitchFamily="18" charset="0"/>
                <a:cs typeface="Times New Roman" panose="02020603050405020304" pitchFamily="18" charset="0"/>
              </a:rPr>
              <a:t>El proceso de filtración comienza en la arteria renal que transporta sangre rica en desechos y toxinas, la sangre se va ramificando por las arterias segmentarias,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interlobares</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aciformes</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interlobulillares  hasta llegar a las arteriolas eferentes que conectan con el glomérulo de las nefronas </a:t>
            </a:r>
          </a:p>
          <a:p>
            <a:endParaRPr lang="es-ES" sz="1800" dirty="0">
              <a:effectLst/>
              <a:latin typeface="Arial" panose="020B0604020202020204" pitchFamily="34" charset="0"/>
              <a:cs typeface="Times New Roman" panose="02020603050405020304" pitchFamily="18" charset="0"/>
            </a:endParaRPr>
          </a:p>
          <a:p>
            <a:r>
              <a:rPr lang="es-ES" sz="1800" dirty="0">
                <a:effectLst/>
                <a:latin typeface="Arial" panose="020B0604020202020204" pitchFamily="34" charset="0"/>
                <a:ea typeface="Times New Roman" panose="02020603050405020304" pitchFamily="18" charset="0"/>
                <a:cs typeface="Times New Roman" panose="02020603050405020304" pitchFamily="18" charset="0"/>
              </a:rPr>
              <a:t>En las nefronas, se produce el proceso de filtración. En el glomérulo, los líquidos y los solutos pequeños, como el agua, los electrolitos y los productos de desecho, son filtrados hacia la cápsula de Bowman. El filtrado recogido por la cápsula de Bowman pasa al túbulo contorneado proximal, donde se lleva a cabo una reabsorción selectiva de nutrientes y sustancias como glucosa, aminoácidos y sales, que son devueltos a la sangre a través de los capilares peritubulares. Los productos restantes son conducidos al asa de Henle, donde ocurre otra reabsorción en la zona descendente de agua y en la zona ascendente de sales.</a:t>
            </a:r>
          </a:p>
          <a:p>
            <a:endParaRPr lang="es-ES" sz="1800" dirty="0">
              <a:effectLst/>
              <a:latin typeface="Arial" panose="020B0604020202020204" pitchFamily="34" charset="0"/>
              <a:cs typeface="Times New Roman" panose="02020603050405020304" pitchFamily="18" charset="0"/>
            </a:endParaRPr>
          </a:p>
          <a:p>
            <a:r>
              <a:rPr lang="es-ES" sz="1800" dirty="0">
                <a:effectLst/>
                <a:latin typeface="Arial" panose="020B0604020202020204" pitchFamily="34" charset="0"/>
                <a:ea typeface="Times New Roman" panose="02020603050405020304" pitchFamily="18" charset="0"/>
                <a:cs typeface="Times New Roman" panose="02020603050405020304" pitchFamily="18" charset="0"/>
              </a:rPr>
              <a:t>Posteriormente, el filtrado llega al túbulo contorneado distal, donde se realiza otro proceso de reabsorción y se ajusta el pH y los niveles de electrolitos. El filtrado restante ingresa a los conductos colectores, donde se lleva a cabo la última reabsorción y se concentra la orina. Los conductos colectores de varias nefronas se fusionan para formar los conductos colectores principales, que a su vez forman la pelvis renal, una estructura en forma de embudo donde se acumula la orina. La orina fluye a través de los uréteres hasta llegar a la vejiga. </a:t>
            </a:r>
          </a:p>
          <a:p>
            <a:endParaRPr lang="es-ES" sz="1800" dirty="0">
              <a:effectLst/>
              <a:latin typeface="Arial" panose="020B0604020202020204" pitchFamily="34" charset="0"/>
              <a:cs typeface="Times New Roman" panose="02020603050405020304" pitchFamily="18" charset="0"/>
            </a:endParaRPr>
          </a:p>
          <a:p>
            <a:pPr algn="just"/>
            <a:r>
              <a:rPr lang="es-ES" sz="1800" dirty="0">
                <a:solidFill>
                  <a:srgbClr val="0D0D0D"/>
                </a:solidFill>
                <a:effectLst/>
                <a:latin typeface="Arial" panose="020B0604020202020204" pitchFamily="34" charset="0"/>
                <a:ea typeface="Times New Roman" panose="02020603050405020304" pitchFamily="18" charset="0"/>
              </a:rPr>
              <a:t>El concepto de enfermedad renal crónica (CKD) no se refiere a una sola enfermedad, sino a un conjunto heterogéneo de afecciones que pueden afectar la estructura y el funcionamiento de los riñones, destacando principalmente la diabetes y la hipertensión [1]. El diagnóstico de la CKD se basa en la tasa de filtración glomerular (GFR), que en una persona sana de 20 años es de 100-110 ml/min/1.73 m2, mientras que en una persona con CKD es inferior a 60 </a:t>
            </a:r>
            <a:r>
              <a:rPr lang="es-ES" sz="1800" dirty="0" err="1">
                <a:solidFill>
                  <a:srgbClr val="0D0D0D"/>
                </a:solidFill>
                <a:effectLst/>
                <a:latin typeface="Arial" panose="020B0604020202020204" pitchFamily="34" charset="0"/>
                <a:ea typeface="Times New Roman" panose="02020603050405020304" pitchFamily="18" charset="0"/>
              </a:rPr>
              <a:t>mL</a:t>
            </a:r>
            <a:r>
              <a:rPr lang="es-ES" sz="1800" dirty="0">
                <a:solidFill>
                  <a:srgbClr val="0D0D0D"/>
                </a:solidFill>
                <a:effectLst/>
                <a:latin typeface="Arial" panose="020B0604020202020204" pitchFamily="34" charset="0"/>
                <a:ea typeface="Times New Roman" panose="02020603050405020304" pitchFamily="18" charset="0"/>
              </a:rPr>
              <a:t>/min por 1.73 m2 [10].</a:t>
            </a:r>
            <a:endParaRPr lang="es-ES" sz="1800" dirty="0">
              <a:effectLst/>
              <a:latin typeface="Times New Roman" panose="02020603050405020304" pitchFamily="18" charset="0"/>
              <a:ea typeface="MS Mincho" panose="02020609040205080304" pitchFamily="49" charset="-128"/>
            </a:endParaRPr>
          </a:p>
          <a:p>
            <a:pPr algn="just"/>
            <a:r>
              <a:rPr lang="es-ES" sz="1800" dirty="0">
                <a:solidFill>
                  <a:srgbClr val="0D0D0D"/>
                </a:solidFill>
                <a:effectLst/>
                <a:latin typeface="Arial" panose="020B0604020202020204" pitchFamily="34" charset="0"/>
                <a:ea typeface="Times New Roman" panose="02020603050405020304" pitchFamily="18" charset="0"/>
              </a:rPr>
              <a:t>La disminución en la GFR se asocia con una reducción en el número y tamaño de las nefronas, y este descenso es causado por varios factores, como el envejecimiento. Desde los 30 hasta los 75 años, se pierde en promedio entre 0.7-0.9 ml/min por 1.73 m2 de capacidad renal debido a una pérdida progresiva de nefronas, y esta pérdida se acentúa aún más a partir de los 75 años [11]. Otro factor es la obesidad, que provoca diversas alteraciones estructurales, como la hipertrofia glomerular y tubular, así como alteraciones hemodinámicas que aumentan la reabsorción de sodio y agua en la fase </a:t>
            </a:r>
            <a:r>
              <a:rPr lang="es-ES" sz="1800" dirty="0" err="1">
                <a:solidFill>
                  <a:srgbClr val="0D0D0D"/>
                </a:solidFill>
                <a:effectLst/>
                <a:latin typeface="Arial" panose="020B0604020202020204" pitchFamily="34" charset="0"/>
                <a:ea typeface="Times New Roman" panose="02020603050405020304" pitchFamily="18" charset="0"/>
              </a:rPr>
              <a:t>preglomerular</a:t>
            </a:r>
            <a:r>
              <a:rPr lang="es-ES" sz="1800" dirty="0">
                <a:solidFill>
                  <a:srgbClr val="0D0D0D"/>
                </a:solidFill>
                <a:effectLst/>
                <a:latin typeface="Arial" panose="020B0604020202020204" pitchFamily="34" charset="0"/>
                <a:ea typeface="Times New Roman" panose="02020603050405020304" pitchFamily="18" charset="0"/>
              </a:rPr>
              <a:t> [12].</a:t>
            </a:r>
            <a:endParaRPr lang="es-ES" sz="1800" dirty="0">
              <a:effectLst/>
              <a:latin typeface="Times New Roman" panose="02020603050405020304" pitchFamily="18" charset="0"/>
              <a:ea typeface="MS Mincho" panose="02020609040205080304" pitchFamily="49" charset="-128"/>
            </a:endParaRPr>
          </a:p>
          <a:p>
            <a:pPr algn="just"/>
            <a:r>
              <a:rPr lang="es-ES" sz="1800" dirty="0">
                <a:solidFill>
                  <a:srgbClr val="0D0D0D"/>
                </a:solidFill>
                <a:effectLst/>
                <a:latin typeface="Arial" panose="020B0604020202020204" pitchFamily="34" charset="0"/>
                <a:ea typeface="Times New Roman" panose="02020603050405020304" pitchFamily="18" charset="0"/>
              </a:rPr>
              <a:t>Otras enfermedades, como la diabetes y la hipertensión, están asociadas con una disminución anual de la GFR de hasta 3 ml/min por 1.73 m2, relacionada con el deterioro vascular del riñón y el aumento de la presión arterial glomerular [12-13].</a:t>
            </a:r>
            <a:endParaRPr lang="es-ES" sz="1800" dirty="0">
              <a:effectLst/>
              <a:latin typeface="Times New Roman" panose="02020603050405020304" pitchFamily="18" charset="0"/>
              <a:ea typeface="MS Mincho" panose="02020609040205080304" pitchFamily="49" charset="-128"/>
            </a:endParaRPr>
          </a:p>
          <a:p>
            <a:pPr algn="just">
              <a:spcAft>
                <a:spcPts val="750"/>
              </a:spcAft>
            </a:pPr>
            <a:r>
              <a:rPr lang="es-ES" sz="1800" dirty="0">
                <a:solidFill>
                  <a:srgbClr val="0D0D0D"/>
                </a:solidFill>
                <a:effectLst/>
                <a:latin typeface="Arial" panose="020B0604020202020204" pitchFamily="34" charset="0"/>
                <a:ea typeface="Times New Roman" panose="02020603050405020304" pitchFamily="18" charset="0"/>
              </a:rPr>
              <a:t>La mayoría de estos factores pueden ser tanto causa como consecuencia de la CKD, las enfermedades cardíacas y renales interactúan de manera compleja y bidireccional tanto en situaciones agudas como crónicas. Comparten mecanismos fisiológicos comunes, como la inflamación, la respuesta inmunológica, así como respuestas hormonales, cambios metabólicos y nutricionales, trastornos óseos y del equilibrio de minerales. Como resultado, la presencia de factores de riesgo como la diabetes y la hipertensión genera un bucle de retroalimentación positiva que agrava la pérdida de la tasa de filtración glomerular (GFR) y la aparición de otros factores. Por lo tanto, el diagnóstico temprano de la enfermedad renal crónica (CKD) es de vital importancia para romper este ciclo y prevenir complicaciones adicionales [11-12].</a:t>
            </a:r>
          </a:p>
          <a:p>
            <a:pPr algn="just">
              <a:spcAft>
                <a:spcPts val="750"/>
              </a:spcAft>
            </a:pPr>
            <a:endParaRPr lang="es-ES" sz="1800" dirty="0">
              <a:solidFill>
                <a:srgbClr val="0D0D0D"/>
              </a:solidFill>
              <a:effectLst/>
              <a:latin typeface="Arial" panose="020B0604020202020204" pitchFamily="34" charset="0"/>
              <a:ea typeface="MS Mincho" panose="02020609040205080304" pitchFamily="49" charset="-128"/>
            </a:endParaRPr>
          </a:p>
          <a:p>
            <a:pPr algn="just">
              <a:spcAft>
                <a:spcPts val="750"/>
              </a:spcAft>
            </a:pPr>
            <a:r>
              <a:rPr lang="es-ES" sz="1800" dirty="0">
                <a:solidFill>
                  <a:srgbClr val="0D0D0D"/>
                </a:solidFill>
                <a:effectLst/>
                <a:latin typeface="Arial" panose="020B0604020202020204" pitchFamily="34" charset="0"/>
                <a:ea typeface="Times New Roman" panose="02020603050405020304" pitchFamily="18" charset="0"/>
              </a:rPr>
              <a:t>Padecer CKD aumenta el riesgo de muerte prematura asociada a enfermedades cardiacas, anemia, niveles bajos de calcio, altos de potasio, pérdida de apetito, exceso de líquidos, infección y en casos extremos, enfermedad renal en etapa terminal (ESKD) cuya única solución es el trasplante [11]. </a:t>
            </a:r>
            <a:endParaRPr lang="es-ES" sz="1800" dirty="0">
              <a:effectLst/>
              <a:latin typeface="Times New Roman" panose="02020603050405020304" pitchFamily="18" charset="0"/>
              <a:ea typeface="MS Mincho" panose="02020609040205080304" pitchFamily="49" charset="-128"/>
            </a:endParaRPr>
          </a:p>
          <a:p>
            <a:pPr algn="just">
              <a:spcAft>
                <a:spcPts val="750"/>
              </a:spcAft>
            </a:pPr>
            <a:r>
              <a:rPr lang="es-ES" sz="1800" dirty="0">
                <a:solidFill>
                  <a:srgbClr val="0D0D0D"/>
                </a:solidFill>
                <a:effectLst/>
                <a:latin typeface="Arial" panose="020B0604020202020204" pitchFamily="34" charset="0"/>
                <a:ea typeface="Times New Roman" panose="02020603050405020304" pitchFamily="18" charset="0"/>
              </a:rPr>
              <a:t>La enfermedad en sus etapas iniciales suele ser asintomática, lo que lleva a que 9 de cada 10 personas que tienen enfermedad renal crónica (CKD) desconozcan su condición. De ese grupo, aproximadamente la mitad debería recibir tratamiento de diálisis. En los Estados Unidos, se estima que 2 de cada 1000 personas están recibiendo tratamiento para ESKD. Por desgracia, diariamente fallecen 240 personas en diálisis [11]. Esta enfermedad solo en los EE.UU cuesta 114.000 millones al año [15].</a:t>
            </a:r>
            <a:endParaRPr lang="es-ES" sz="1800" dirty="0">
              <a:effectLst/>
              <a:latin typeface="Times New Roman" panose="02020603050405020304" pitchFamily="18" charset="0"/>
              <a:ea typeface="MS Mincho" panose="02020609040205080304" pitchFamily="49" charset="-128"/>
            </a:endParaRPr>
          </a:p>
          <a:p>
            <a:pPr algn="just">
              <a:spcAft>
                <a:spcPts val="750"/>
              </a:spcAft>
            </a:pPr>
            <a:r>
              <a:rPr lang="es-ES" sz="1800" dirty="0">
                <a:solidFill>
                  <a:srgbClr val="0D0D0D"/>
                </a:solidFill>
                <a:effectLst/>
                <a:latin typeface="Arial" panose="020B0604020202020204" pitchFamily="34" charset="0"/>
                <a:ea typeface="Times New Roman" panose="02020603050405020304" pitchFamily="18" charset="0"/>
              </a:rPr>
              <a:t>Por tanto, la detección temprana de la enfermedad renal permite implementar tratamientos y estrategias que pueden influir tanto en la progresión de la enfermedad renal como en la salud cardiovascular. Además, ayuda a evitar medicamentos y situaciones que pueden causar un empeoramiento de la función renal, lo que resulta en un gran ahorro de costos y recursos [16].</a:t>
            </a:r>
            <a:endParaRPr lang="es-ES" sz="1800" dirty="0">
              <a:effectLst/>
              <a:latin typeface="Times New Roman" panose="02020603050405020304" pitchFamily="18" charset="0"/>
              <a:ea typeface="MS Mincho" panose="02020609040205080304" pitchFamily="49" charset="-128"/>
            </a:endParaRPr>
          </a:p>
          <a:p>
            <a:pPr algn="just">
              <a:spcAft>
                <a:spcPts val="750"/>
              </a:spcAft>
            </a:pPr>
            <a:endParaRPr lang="es-ES" sz="1800" dirty="0">
              <a:effectLst/>
              <a:latin typeface="Times New Roman" panose="02020603050405020304" pitchFamily="18" charset="0"/>
              <a:ea typeface="MS Mincho" panose="02020609040205080304" pitchFamily="49" charset="-128"/>
            </a:endParaRPr>
          </a:p>
          <a:p>
            <a:endParaRPr lang="es-ES" dirty="0"/>
          </a:p>
        </p:txBody>
      </p:sp>
      <p:sp>
        <p:nvSpPr>
          <p:cNvPr id="4" name="Marcador de número de diapositiva 3"/>
          <p:cNvSpPr>
            <a:spLocks noGrp="1"/>
          </p:cNvSpPr>
          <p:nvPr>
            <p:ph type="sldNum" sz="quarter" idx="5"/>
          </p:nvPr>
        </p:nvSpPr>
        <p:spPr/>
        <p:txBody>
          <a:bodyPr/>
          <a:lstStyle/>
          <a:p>
            <a:fld id="{F0A082EF-647B-489B-9EF2-7E4E6A00F6A5}" type="slidenum">
              <a:rPr lang="es-ES" smtClean="0"/>
              <a:t>2</a:t>
            </a:fld>
            <a:endParaRPr lang="es-ES"/>
          </a:p>
        </p:txBody>
      </p:sp>
    </p:spTree>
    <p:extLst>
      <p:ext uri="{BB962C8B-B14F-4D97-AF65-F5344CB8AC3E}">
        <p14:creationId xmlns:p14="http://schemas.microsoft.com/office/powerpoint/2010/main" val="3716461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0A082EF-647B-489B-9EF2-7E4E6A00F6A5}" type="slidenum">
              <a:rPr lang="es-ES" smtClean="0"/>
              <a:t>3</a:t>
            </a:fld>
            <a:endParaRPr lang="es-ES"/>
          </a:p>
        </p:txBody>
      </p:sp>
    </p:spTree>
    <p:extLst>
      <p:ext uri="{BB962C8B-B14F-4D97-AF65-F5344CB8AC3E}">
        <p14:creationId xmlns:p14="http://schemas.microsoft.com/office/powerpoint/2010/main" val="2411908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0A082EF-647B-489B-9EF2-7E4E6A00F6A5}" type="slidenum">
              <a:rPr lang="es-ES" smtClean="0"/>
              <a:t>4</a:t>
            </a:fld>
            <a:endParaRPr lang="es-ES"/>
          </a:p>
        </p:txBody>
      </p:sp>
    </p:spTree>
    <p:extLst>
      <p:ext uri="{BB962C8B-B14F-4D97-AF65-F5344CB8AC3E}">
        <p14:creationId xmlns:p14="http://schemas.microsoft.com/office/powerpoint/2010/main" val="405881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0A082EF-647B-489B-9EF2-7E4E6A00F6A5}" type="slidenum">
              <a:rPr lang="es-ES" smtClean="0"/>
              <a:t>9</a:t>
            </a:fld>
            <a:endParaRPr lang="es-ES"/>
          </a:p>
        </p:txBody>
      </p:sp>
    </p:spTree>
    <p:extLst>
      <p:ext uri="{BB962C8B-B14F-4D97-AF65-F5344CB8AC3E}">
        <p14:creationId xmlns:p14="http://schemas.microsoft.com/office/powerpoint/2010/main" val="17267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39BA2D-3959-7AA3-BF1D-6658622AAE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517C427-201A-3C60-320D-66A8986BD0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EBB5EC6-B6A6-D025-1ACE-E0CB3D2F2EB0}"/>
              </a:ext>
            </a:extLst>
          </p:cNvPr>
          <p:cNvSpPr>
            <a:spLocks noGrp="1"/>
          </p:cNvSpPr>
          <p:nvPr>
            <p:ph type="dt" sz="half" idx="10"/>
          </p:nvPr>
        </p:nvSpPr>
        <p:spPr/>
        <p:txBody>
          <a:bodyPr/>
          <a:lstStyle/>
          <a:p>
            <a:fld id="{EB500D96-2669-4B15-AF75-B1DEC822A013}" type="datetimeFigureOut">
              <a:rPr lang="es-ES" smtClean="0"/>
              <a:t>18/06/2023</a:t>
            </a:fld>
            <a:endParaRPr lang="es-ES"/>
          </a:p>
        </p:txBody>
      </p:sp>
      <p:sp>
        <p:nvSpPr>
          <p:cNvPr id="5" name="Marcador de pie de página 4">
            <a:extLst>
              <a:ext uri="{FF2B5EF4-FFF2-40B4-BE49-F238E27FC236}">
                <a16:creationId xmlns:a16="http://schemas.microsoft.com/office/drawing/2014/main" id="{D92F2183-0B72-60A5-F316-AA8FAFA07E1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63BC3BC-E805-F203-6447-458C4BED1696}"/>
              </a:ext>
            </a:extLst>
          </p:cNvPr>
          <p:cNvSpPr>
            <a:spLocks noGrp="1"/>
          </p:cNvSpPr>
          <p:nvPr>
            <p:ph type="sldNum" sz="quarter" idx="12"/>
          </p:nvPr>
        </p:nvSpPr>
        <p:spPr/>
        <p:txBody>
          <a:bodyPr/>
          <a:lstStyle/>
          <a:p>
            <a:fld id="{6B80798F-6887-4FEB-B253-CD13AEF2FDB0}" type="slidenum">
              <a:rPr lang="es-ES" smtClean="0"/>
              <a:t>‹Nº›</a:t>
            </a:fld>
            <a:endParaRPr lang="es-ES"/>
          </a:p>
        </p:txBody>
      </p:sp>
    </p:spTree>
    <p:extLst>
      <p:ext uri="{BB962C8B-B14F-4D97-AF65-F5344CB8AC3E}">
        <p14:creationId xmlns:p14="http://schemas.microsoft.com/office/powerpoint/2010/main" val="351795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B15B36-919A-FB88-FB05-6F45FC9C70E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9B8250F-D7CE-1C0F-F750-A6AF2F1EF09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0799D11-4347-8A7C-F326-EE3EF72A28CB}"/>
              </a:ext>
            </a:extLst>
          </p:cNvPr>
          <p:cNvSpPr>
            <a:spLocks noGrp="1"/>
          </p:cNvSpPr>
          <p:nvPr>
            <p:ph type="dt" sz="half" idx="10"/>
          </p:nvPr>
        </p:nvSpPr>
        <p:spPr/>
        <p:txBody>
          <a:bodyPr/>
          <a:lstStyle/>
          <a:p>
            <a:fld id="{EB500D96-2669-4B15-AF75-B1DEC822A013}" type="datetimeFigureOut">
              <a:rPr lang="es-ES" smtClean="0"/>
              <a:t>18/06/2023</a:t>
            </a:fld>
            <a:endParaRPr lang="es-ES"/>
          </a:p>
        </p:txBody>
      </p:sp>
      <p:sp>
        <p:nvSpPr>
          <p:cNvPr id="5" name="Marcador de pie de página 4">
            <a:extLst>
              <a:ext uri="{FF2B5EF4-FFF2-40B4-BE49-F238E27FC236}">
                <a16:creationId xmlns:a16="http://schemas.microsoft.com/office/drawing/2014/main" id="{8884608A-EA1B-E2BC-1256-22BB11F2219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2220459-D0D4-9D91-3F04-97C4B2708E91}"/>
              </a:ext>
            </a:extLst>
          </p:cNvPr>
          <p:cNvSpPr>
            <a:spLocks noGrp="1"/>
          </p:cNvSpPr>
          <p:nvPr>
            <p:ph type="sldNum" sz="quarter" idx="12"/>
          </p:nvPr>
        </p:nvSpPr>
        <p:spPr/>
        <p:txBody>
          <a:bodyPr/>
          <a:lstStyle/>
          <a:p>
            <a:fld id="{6B80798F-6887-4FEB-B253-CD13AEF2FDB0}" type="slidenum">
              <a:rPr lang="es-ES" smtClean="0"/>
              <a:t>‹Nº›</a:t>
            </a:fld>
            <a:endParaRPr lang="es-ES"/>
          </a:p>
        </p:txBody>
      </p:sp>
    </p:spTree>
    <p:extLst>
      <p:ext uri="{BB962C8B-B14F-4D97-AF65-F5344CB8AC3E}">
        <p14:creationId xmlns:p14="http://schemas.microsoft.com/office/powerpoint/2010/main" val="2572291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48DAB1B-90A8-23EA-E7E7-CB56C6C9B9D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1BC6E99-D668-CB23-3DF2-62C206EC33B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0EBF066-EF2B-1ECB-155F-81C75D5DC3F1}"/>
              </a:ext>
            </a:extLst>
          </p:cNvPr>
          <p:cNvSpPr>
            <a:spLocks noGrp="1"/>
          </p:cNvSpPr>
          <p:nvPr>
            <p:ph type="dt" sz="half" idx="10"/>
          </p:nvPr>
        </p:nvSpPr>
        <p:spPr/>
        <p:txBody>
          <a:bodyPr/>
          <a:lstStyle/>
          <a:p>
            <a:fld id="{EB500D96-2669-4B15-AF75-B1DEC822A013}" type="datetimeFigureOut">
              <a:rPr lang="es-ES" smtClean="0"/>
              <a:t>18/06/2023</a:t>
            </a:fld>
            <a:endParaRPr lang="es-ES"/>
          </a:p>
        </p:txBody>
      </p:sp>
      <p:sp>
        <p:nvSpPr>
          <p:cNvPr id="5" name="Marcador de pie de página 4">
            <a:extLst>
              <a:ext uri="{FF2B5EF4-FFF2-40B4-BE49-F238E27FC236}">
                <a16:creationId xmlns:a16="http://schemas.microsoft.com/office/drawing/2014/main" id="{3464B975-E97E-9AB6-C567-9992E749AB2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D915EAF-0D10-CC37-5D55-06FCC6FE755A}"/>
              </a:ext>
            </a:extLst>
          </p:cNvPr>
          <p:cNvSpPr>
            <a:spLocks noGrp="1"/>
          </p:cNvSpPr>
          <p:nvPr>
            <p:ph type="sldNum" sz="quarter" idx="12"/>
          </p:nvPr>
        </p:nvSpPr>
        <p:spPr/>
        <p:txBody>
          <a:bodyPr/>
          <a:lstStyle/>
          <a:p>
            <a:fld id="{6B80798F-6887-4FEB-B253-CD13AEF2FDB0}" type="slidenum">
              <a:rPr lang="es-ES" smtClean="0"/>
              <a:t>‹Nº›</a:t>
            </a:fld>
            <a:endParaRPr lang="es-ES"/>
          </a:p>
        </p:txBody>
      </p:sp>
    </p:spTree>
    <p:extLst>
      <p:ext uri="{BB962C8B-B14F-4D97-AF65-F5344CB8AC3E}">
        <p14:creationId xmlns:p14="http://schemas.microsoft.com/office/powerpoint/2010/main" val="385444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233C37-AE70-ED5C-F21B-B205FC0FC2A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9698742-F525-055F-CDF3-ECC5F1FECC4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E8680A0-13BF-F9B1-961B-81D81C1A9AB1}"/>
              </a:ext>
            </a:extLst>
          </p:cNvPr>
          <p:cNvSpPr>
            <a:spLocks noGrp="1"/>
          </p:cNvSpPr>
          <p:nvPr>
            <p:ph type="dt" sz="half" idx="10"/>
          </p:nvPr>
        </p:nvSpPr>
        <p:spPr/>
        <p:txBody>
          <a:bodyPr/>
          <a:lstStyle/>
          <a:p>
            <a:fld id="{EB500D96-2669-4B15-AF75-B1DEC822A013}" type="datetimeFigureOut">
              <a:rPr lang="es-ES" smtClean="0"/>
              <a:t>18/06/2023</a:t>
            </a:fld>
            <a:endParaRPr lang="es-ES"/>
          </a:p>
        </p:txBody>
      </p:sp>
      <p:sp>
        <p:nvSpPr>
          <p:cNvPr id="5" name="Marcador de pie de página 4">
            <a:extLst>
              <a:ext uri="{FF2B5EF4-FFF2-40B4-BE49-F238E27FC236}">
                <a16:creationId xmlns:a16="http://schemas.microsoft.com/office/drawing/2014/main" id="{F8BF868A-A08B-19A4-4B47-36A6202F591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AD8DC6F-9379-2858-1C64-7DE008B94FD2}"/>
              </a:ext>
            </a:extLst>
          </p:cNvPr>
          <p:cNvSpPr>
            <a:spLocks noGrp="1"/>
          </p:cNvSpPr>
          <p:nvPr>
            <p:ph type="sldNum" sz="quarter" idx="12"/>
          </p:nvPr>
        </p:nvSpPr>
        <p:spPr/>
        <p:txBody>
          <a:bodyPr/>
          <a:lstStyle/>
          <a:p>
            <a:fld id="{6B80798F-6887-4FEB-B253-CD13AEF2FDB0}" type="slidenum">
              <a:rPr lang="es-ES" smtClean="0"/>
              <a:t>‹Nº›</a:t>
            </a:fld>
            <a:endParaRPr lang="es-ES"/>
          </a:p>
        </p:txBody>
      </p:sp>
    </p:spTree>
    <p:extLst>
      <p:ext uri="{BB962C8B-B14F-4D97-AF65-F5344CB8AC3E}">
        <p14:creationId xmlns:p14="http://schemas.microsoft.com/office/powerpoint/2010/main" val="263138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14A076-B6B3-56D0-7510-A55EDC2459E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20A4AE1-0BBD-6586-524B-524FFBC72D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25F6FE0-2BFB-93C5-B90F-A99C1C411629}"/>
              </a:ext>
            </a:extLst>
          </p:cNvPr>
          <p:cNvSpPr>
            <a:spLocks noGrp="1"/>
          </p:cNvSpPr>
          <p:nvPr>
            <p:ph type="dt" sz="half" idx="10"/>
          </p:nvPr>
        </p:nvSpPr>
        <p:spPr/>
        <p:txBody>
          <a:bodyPr/>
          <a:lstStyle/>
          <a:p>
            <a:fld id="{EB500D96-2669-4B15-AF75-B1DEC822A013}" type="datetimeFigureOut">
              <a:rPr lang="es-ES" smtClean="0"/>
              <a:t>18/06/2023</a:t>
            </a:fld>
            <a:endParaRPr lang="es-ES"/>
          </a:p>
        </p:txBody>
      </p:sp>
      <p:sp>
        <p:nvSpPr>
          <p:cNvPr id="5" name="Marcador de pie de página 4">
            <a:extLst>
              <a:ext uri="{FF2B5EF4-FFF2-40B4-BE49-F238E27FC236}">
                <a16:creationId xmlns:a16="http://schemas.microsoft.com/office/drawing/2014/main" id="{E5A6A5AE-AD00-5D89-BBEE-05EFB6C1EFF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130A957-DF88-7746-21D4-714B74F683C9}"/>
              </a:ext>
            </a:extLst>
          </p:cNvPr>
          <p:cNvSpPr>
            <a:spLocks noGrp="1"/>
          </p:cNvSpPr>
          <p:nvPr>
            <p:ph type="sldNum" sz="quarter" idx="12"/>
          </p:nvPr>
        </p:nvSpPr>
        <p:spPr/>
        <p:txBody>
          <a:bodyPr/>
          <a:lstStyle/>
          <a:p>
            <a:fld id="{6B80798F-6887-4FEB-B253-CD13AEF2FDB0}" type="slidenum">
              <a:rPr lang="es-ES" smtClean="0"/>
              <a:t>‹Nº›</a:t>
            </a:fld>
            <a:endParaRPr lang="es-ES"/>
          </a:p>
        </p:txBody>
      </p:sp>
    </p:spTree>
    <p:extLst>
      <p:ext uri="{BB962C8B-B14F-4D97-AF65-F5344CB8AC3E}">
        <p14:creationId xmlns:p14="http://schemas.microsoft.com/office/powerpoint/2010/main" val="3410014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12EB66-22FE-357C-11B1-F040FD61F3C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E93B41B-7127-E0D7-D9EE-255F196E1F3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6BE12FD-62AE-EECF-ECC7-185FCFAB6BC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23A47B0-9849-5BC3-0925-7814231AFF70}"/>
              </a:ext>
            </a:extLst>
          </p:cNvPr>
          <p:cNvSpPr>
            <a:spLocks noGrp="1"/>
          </p:cNvSpPr>
          <p:nvPr>
            <p:ph type="dt" sz="half" idx="10"/>
          </p:nvPr>
        </p:nvSpPr>
        <p:spPr/>
        <p:txBody>
          <a:bodyPr/>
          <a:lstStyle/>
          <a:p>
            <a:fld id="{EB500D96-2669-4B15-AF75-B1DEC822A013}" type="datetimeFigureOut">
              <a:rPr lang="es-ES" smtClean="0"/>
              <a:t>18/06/2023</a:t>
            </a:fld>
            <a:endParaRPr lang="es-ES"/>
          </a:p>
        </p:txBody>
      </p:sp>
      <p:sp>
        <p:nvSpPr>
          <p:cNvPr id="6" name="Marcador de pie de página 5">
            <a:extLst>
              <a:ext uri="{FF2B5EF4-FFF2-40B4-BE49-F238E27FC236}">
                <a16:creationId xmlns:a16="http://schemas.microsoft.com/office/drawing/2014/main" id="{6175D825-6D48-0758-BFCF-20A6CB26B2A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CDBC8C0-89AD-9CE4-2A43-78D355CDFCB7}"/>
              </a:ext>
            </a:extLst>
          </p:cNvPr>
          <p:cNvSpPr>
            <a:spLocks noGrp="1"/>
          </p:cNvSpPr>
          <p:nvPr>
            <p:ph type="sldNum" sz="quarter" idx="12"/>
          </p:nvPr>
        </p:nvSpPr>
        <p:spPr/>
        <p:txBody>
          <a:bodyPr/>
          <a:lstStyle/>
          <a:p>
            <a:fld id="{6B80798F-6887-4FEB-B253-CD13AEF2FDB0}" type="slidenum">
              <a:rPr lang="es-ES" smtClean="0"/>
              <a:t>‹Nº›</a:t>
            </a:fld>
            <a:endParaRPr lang="es-ES"/>
          </a:p>
        </p:txBody>
      </p:sp>
    </p:spTree>
    <p:extLst>
      <p:ext uri="{BB962C8B-B14F-4D97-AF65-F5344CB8AC3E}">
        <p14:creationId xmlns:p14="http://schemas.microsoft.com/office/powerpoint/2010/main" val="2227939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B00357-6F8F-BC75-4E3E-12CB898F5510}"/>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0C81C59-83B7-62C7-BAE8-9E611EE8D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AE700E4-95C0-8568-8E85-18293C31D46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256DB44-FD1F-BCB3-7626-5F97AE9407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05C4C99-7B62-DA90-4499-0015A6DFF3B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4DBEBD4-9DB9-F34C-4CFF-A763D640E13C}"/>
              </a:ext>
            </a:extLst>
          </p:cNvPr>
          <p:cNvSpPr>
            <a:spLocks noGrp="1"/>
          </p:cNvSpPr>
          <p:nvPr>
            <p:ph type="dt" sz="half" idx="10"/>
          </p:nvPr>
        </p:nvSpPr>
        <p:spPr/>
        <p:txBody>
          <a:bodyPr/>
          <a:lstStyle/>
          <a:p>
            <a:fld id="{EB500D96-2669-4B15-AF75-B1DEC822A013}" type="datetimeFigureOut">
              <a:rPr lang="es-ES" smtClean="0"/>
              <a:t>18/06/2023</a:t>
            </a:fld>
            <a:endParaRPr lang="es-ES"/>
          </a:p>
        </p:txBody>
      </p:sp>
      <p:sp>
        <p:nvSpPr>
          <p:cNvPr id="8" name="Marcador de pie de página 7">
            <a:extLst>
              <a:ext uri="{FF2B5EF4-FFF2-40B4-BE49-F238E27FC236}">
                <a16:creationId xmlns:a16="http://schemas.microsoft.com/office/drawing/2014/main" id="{5C0FB892-F952-82FA-296A-DAAF6F63B6CB}"/>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3FD78A07-1DCE-9E4B-336B-0BD809F48B15}"/>
              </a:ext>
            </a:extLst>
          </p:cNvPr>
          <p:cNvSpPr>
            <a:spLocks noGrp="1"/>
          </p:cNvSpPr>
          <p:nvPr>
            <p:ph type="sldNum" sz="quarter" idx="12"/>
          </p:nvPr>
        </p:nvSpPr>
        <p:spPr/>
        <p:txBody>
          <a:bodyPr/>
          <a:lstStyle/>
          <a:p>
            <a:fld id="{6B80798F-6887-4FEB-B253-CD13AEF2FDB0}" type="slidenum">
              <a:rPr lang="es-ES" smtClean="0"/>
              <a:t>‹Nº›</a:t>
            </a:fld>
            <a:endParaRPr lang="es-ES"/>
          </a:p>
        </p:txBody>
      </p:sp>
    </p:spTree>
    <p:extLst>
      <p:ext uri="{BB962C8B-B14F-4D97-AF65-F5344CB8AC3E}">
        <p14:creationId xmlns:p14="http://schemas.microsoft.com/office/powerpoint/2010/main" val="260588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40C838-44E0-8B3F-F678-39F20A41477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EC02E78-2E73-70C0-2807-EE82E64407DE}"/>
              </a:ext>
            </a:extLst>
          </p:cNvPr>
          <p:cNvSpPr>
            <a:spLocks noGrp="1"/>
          </p:cNvSpPr>
          <p:nvPr>
            <p:ph type="dt" sz="half" idx="10"/>
          </p:nvPr>
        </p:nvSpPr>
        <p:spPr/>
        <p:txBody>
          <a:bodyPr/>
          <a:lstStyle/>
          <a:p>
            <a:fld id="{EB500D96-2669-4B15-AF75-B1DEC822A013}" type="datetimeFigureOut">
              <a:rPr lang="es-ES" smtClean="0"/>
              <a:t>18/06/2023</a:t>
            </a:fld>
            <a:endParaRPr lang="es-ES"/>
          </a:p>
        </p:txBody>
      </p:sp>
      <p:sp>
        <p:nvSpPr>
          <p:cNvPr id="4" name="Marcador de pie de página 3">
            <a:extLst>
              <a:ext uri="{FF2B5EF4-FFF2-40B4-BE49-F238E27FC236}">
                <a16:creationId xmlns:a16="http://schemas.microsoft.com/office/drawing/2014/main" id="{1E575D66-6089-35CA-8A23-D30BAF55DE6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F5C3D03-A816-28E7-B941-B7796309BFF7}"/>
              </a:ext>
            </a:extLst>
          </p:cNvPr>
          <p:cNvSpPr>
            <a:spLocks noGrp="1"/>
          </p:cNvSpPr>
          <p:nvPr>
            <p:ph type="sldNum" sz="quarter" idx="12"/>
          </p:nvPr>
        </p:nvSpPr>
        <p:spPr/>
        <p:txBody>
          <a:bodyPr/>
          <a:lstStyle/>
          <a:p>
            <a:fld id="{6B80798F-6887-4FEB-B253-CD13AEF2FDB0}" type="slidenum">
              <a:rPr lang="es-ES" smtClean="0"/>
              <a:t>‹Nº›</a:t>
            </a:fld>
            <a:endParaRPr lang="es-ES"/>
          </a:p>
        </p:txBody>
      </p:sp>
    </p:spTree>
    <p:extLst>
      <p:ext uri="{BB962C8B-B14F-4D97-AF65-F5344CB8AC3E}">
        <p14:creationId xmlns:p14="http://schemas.microsoft.com/office/powerpoint/2010/main" val="1697484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23D2FF-0F33-2022-1D5E-EA9532252C85}"/>
              </a:ext>
            </a:extLst>
          </p:cNvPr>
          <p:cNvSpPr>
            <a:spLocks noGrp="1"/>
          </p:cNvSpPr>
          <p:nvPr>
            <p:ph type="dt" sz="half" idx="10"/>
          </p:nvPr>
        </p:nvSpPr>
        <p:spPr/>
        <p:txBody>
          <a:bodyPr/>
          <a:lstStyle/>
          <a:p>
            <a:fld id="{EB500D96-2669-4B15-AF75-B1DEC822A013}" type="datetimeFigureOut">
              <a:rPr lang="es-ES" smtClean="0"/>
              <a:t>18/06/2023</a:t>
            </a:fld>
            <a:endParaRPr lang="es-ES"/>
          </a:p>
        </p:txBody>
      </p:sp>
      <p:sp>
        <p:nvSpPr>
          <p:cNvPr id="3" name="Marcador de pie de página 2">
            <a:extLst>
              <a:ext uri="{FF2B5EF4-FFF2-40B4-BE49-F238E27FC236}">
                <a16:creationId xmlns:a16="http://schemas.microsoft.com/office/drawing/2014/main" id="{97A81DE1-B4DD-77B9-3854-EA1622AF4E5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4E4DE84-E383-A77E-6AB7-33BC57D308E9}"/>
              </a:ext>
            </a:extLst>
          </p:cNvPr>
          <p:cNvSpPr>
            <a:spLocks noGrp="1"/>
          </p:cNvSpPr>
          <p:nvPr>
            <p:ph type="sldNum" sz="quarter" idx="12"/>
          </p:nvPr>
        </p:nvSpPr>
        <p:spPr/>
        <p:txBody>
          <a:bodyPr/>
          <a:lstStyle/>
          <a:p>
            <a:fld id="{6B80798F-6887-4FEB-B253-CD13AEF2FDB0}" type="slidenum">
              <a:rPr lang="es-ES" smtClean="0"/>
              <a:t>‹Nº›</a:t>
            </a:fld>
            <a:endParaRPr lang="es-ES"/>
          </a:p>
        </p:txBody>
      </p:sp>
    </p:spTree>
    <p:extLst>
      <p:ext uri="{BB962C8B-B14F-4D97-AF65-F5344CB8AC3E}">
        <p14:creationId xmlns:p14="http://schemas.microsoft.com/office/powerpoint/2010/main" val="2485273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D7499-F1DF-07B7-0E7C-8A2C549208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1BBE94E-314C-F1EC-AA29-96DF3E5333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1E6DFF14-E064-8C54-6124-891A172CD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D99C1DC-5729-F36A-6079-DA044CCC949A}"/>
              </a:ext>
            </a:extLst>
          </p:cNvPr>
          <p:cNvSpPr>
            <a:spLocks noGrp="1"/>
          </p:cNvSpPr>
          <p:nvPr>
            <p:ph type="dt" sz="half" idx="10"/>
          </p:nvPr>
        </p:nvSpPr>
        <p:spPr/>
        <p:txBody>
          <a:bodyPr/>
          <a:lstStyle/>
          <a:p>
            <a:fld id="{EB500D96-2669-4B15-AF75-B1DEC822A013}" type="datetimeFigureOut">
              <a:rPr lang="es-ES" smtClean="0"/>
              <a:t>18/06/2023</a:t>
            </a:fld>
            <a:endParaRPr lang="es-ES"/>
          </a:p>
        </p:txBody>
      </p:sp>
      <p:sp>
        <p:nvSpPr>
          <p:cNvPr id="6" name="Marcador de pie de página 5">
            <a:extLst>
              <a:ext uri="{FF2B5EF4-FFF2-40B4-BE49-F238E27FC236}">
                <a16:creationId xmlns:a16="http://schemas.microsoft.com/office/drawing/2014/main" id="{64F5E9EC-D648-3ED3-8D14-9241E0C1DC4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3E3FEE4-35B6-4606-FDC8-5425E3505668}"/>
              </a:ext>
            </a:extLst>
          </p:cNvPr>
          <p:cNvSpPr>
            <a:spLocks noGrp="1"/>
          </p:cNvSpPr>
          <p:nvPr>
            <p:ph type="sldNum" sz="quarter" idx="12"/>
          </p:nvPr>
        </p:nvSpPr>
        <p:spPr/>
        <p:txBody>
          <a:bodyPr/>
          <a:lstStyle/>
          <a:p>
            <a:fld id="{6B80798F-6887-4FEB-B253-CD13AEF2FDB0}" type="slidenum">
              <a:rPr lang="es-ES" smtClean="0"/>
              <a:t>‹Nº›</a:t>
            </a:fld>
            <a:endParaRPr lang="es-ES"/>
          </a:p>
        </p:txBody>
      </p:sp>
    </p:spTree>
    <p:extLst>
      <p:ext uri="{BB962C8B-B14F-4D97-AF65-F5344CB8AC3E}">
        <p14:creationId xmlns:p14="http://schemas.microsoft.com/office/powerpoint/2010/main" val="3378615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02145-15AE-2975-8F49-B054CEBD8AE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7B2F974-1ED0-1EAF-367D-B382013BF4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7C12755-5B25-55E7-9C95-EBAFFF0A5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E75B0FB-9679-5EEE-567C-9D6624ABF443}"/>
              </a:ext>
            </a:extLst>
          </p:cNvPr>
          <p:cNvSpPr>
            <a:spLocks noGrp="1"/>
          </p:cNvSpPr>
          <p:nvPr>
            <p:ph type="dt" sz="half" idx="10"/>
          </p:nvPr>
        </p:nvSpPr>
        <p:spPr/>
        <p:txBody>
          <a:bodyPr/>
          <a:lstStyle/>
          <a:p>
            <a:fld id="{EB500D96-2669-4B15-AF75-B1DEC822A013}" type="datetimeFigureOut">
              <a:rPr lang="es-ES" smtClean="0"/>
              <a:t>18/06/2023</a:t>
            </a:fld>
            <a:endParaRPr lang="es-ES"/>
          </a:p>
        </p:txBody>
      </p:sp>
      <p:sp>
        <p:nvSpPr>
          <p:cNvPr id="6" name="Marcador de pie de página 5">
            <a:extLst>
              <a:ext uri="{FF2B5EF4-FFF2-40B4-BE49-F238E27FC236}">
                <a16:creationId xmlns:a16="http://schemas.microsoft.com/office/drawing/2014/main" id="{A9A9D0DD-EFF1-807F-A154-D0BC4470742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76DF357-EDFD-6FD6-C591-D5A1B7A93D1D}"/>
              </a:ext>
            </a:extLst>
          </p:cNvPr>
          <p:cNvSpPr>
            <a:spLocks noGrp="1"/>
          </p:cNvSpPr>
          <p:nvPr>
            <p:ph type="sldNum" sz="quarter" idx="12"/>
          </p:nvPr>
        </p:nvSpPr>
        <p:spPr/>
        <p:txBody>
          <a:bodyPr/>
          <a:lstStyle/>
          <a:p>
            <a:fld id="{6B80798F-6887-4FEB-B253-CD13AEF2FDB0}" type="slidenum">
              <a:rPr lang="es-ES" smtClean="0"/>
              <a:t>‹Nº›</a:t>
            </a:fld>
            <a:endParaRPr lang="es-ES"/>
          </a:p>
        </p:txBody>
      </p:sp>
    </p:spTree>
    <p:extLst>
      <p:ext uri="{BB962C8B-B14F-4D97-AF65-F5344CB8AC3E}">
        <p14:creationId xmlns:p14="http://schemas.microsoft.com/office/powerpoint/2010/main" val="3772812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CA8834E-4ABE-97EA-21A6-B348C5C97E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19487D-610C-38DD-9868-6956FF9D2A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96AB13A-D0AB-9CD4-B8A8-8C4722A1F1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500D96-2669-4B15-AF75-B1DEC822A013}" type="datetimeFigureOut">
              <a:rPr lang="es-ES" smtClean="0"/>
              <a:t>18/06/2023</a:t>
            </a:fld>
            <a:endParaRPr lang="es-ES"/>
          </a:p>
        </p:txBody>
      </p:sp>
      <p:sp>
        <p:nvSpPr>
          <p:cNvPr id="5" name="Marcador de pie de página 4">
            <a:extLst>
              <a:ext uri="{FF2B5EF4-FFF2-40B4-BE49-F238E27FC236}">
                <a16:creationId xmlns:a16="http://schemas.microsoft.com/office/drawing/2014/main" id="{086DB376-0E0D-3B5A-0781-A05668843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12D4972B-A73A-12FC-C81E-8D4D916AFF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80798F-6887-4FEB-B253-CD13AEF2FDB0}" type="slidenum">
              <a:rPr lang="es-ES" smtClean="0"/>
              <a:t>‹Nº›</a:t>
            </a:fld>
            <a:endParaRPr lang="es-ES"/>
          </a:p>
        </p:txBody>
      </p:sp>
    </p:spTree>
    <p:extLst>
      <p:ext uri="{BB962C8B-B14F-4D97-AF65-F5344CB8AC3E}">
        <p14:creationId xmlns:p14="http://schemas.microsoft.com/office/powerpoint/2010/main" val="1414075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http://www.ub.edu/comercio-internacional/wp-content/uploads/2020/12/Universitat-de-Barcelona.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hyperlink" Target="https://rst&#250;dio.gith&#250;b.io/shinydashboard/index.html"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http://www.ub.edu/comercio-internacional/wp-content/uploads/2020/12/Universitat-de-Barcelona.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28A754-4C67-C2A4-2BCC-F3F24C5032E2}"/>
              </a:ext>
            </a:extLst>
          </p:cNvPr>
          <p:cNvSpPr>
            <a:spLocks noGrp="1"/>
          </p:cNvSpPr>
          <p:nvPr>
            <p:ph type="ctrTitle"/>
          </p:nvPr>
        </p:nvSpPr>
        <p:spPr>
          <a:xfrm>
            <a:off x="1733724" y="818612"/>
            <a:ext cx="9144000" cy="2387600"/>
          </a:xfrm>
        </p:spPr>
        <p:txBody>
          <a:bodyPr>
            <a:normAutofit/>
          </a:bodyPr>
          <a:lstStyle/>
          <a:p>
            <a:r>
              <a:rPr lang="es-ES" sz="4000" b="1" dirty="0">
                <a:solidFill>
                  <a:srgbClr val="000078"/>
                </a:solidFill>
                <a:effectLst/>
                <a:latin typeface="Arial" panose="020B0604020202020204" pitchFamily="34" charset="0"/>
                <a:ea typeface="Times New Roman" panose="02020603050405020304" pitchFamily="18" charset="0"/>
                <a:cs typeface="Times New Roman" panose="02020603050405020304" pitchFamily="18" charset="0"/>
              </a:rPr>
              <a:t>Aplicación web para predecir enfermedades renales crónicas utilizando aprendizaje automático</a:t>
            </a:r>
            <a:endParaRPr lang="es-ES" sz="4000" dirty="0"/>
          </a:p>
        </p:txBody>
      </p:sp>
      <p:sp>
        <p:nvSpPr>
          <p:cNvPr id="3" name="Subtítulo 2">
            <a:extLst>
              <a:ext uri="{FF2B5EF4-FFF2-40B4-BE49-F238E27FC236}">
                <a16:creationId xmlns:a16="http://schemas.microsoft.com/office/drawing/2014/main" id="{BFD92CDF-6729-8AAA-F838-14E25951030C}"/>
              </a:ext>
            </a:extLst>
          </p:cNvPr>
          <p:cNvSpPr>
            <a:spLocks noGrp="1"/>
          </p:cNvSpPr>
          <p:nvPr>
            <p:ph type="subTitle" idx="1"/>
          </p:nvPr>
        </p:nvSpPr>
        <p:spPr>
          <a:xfrm>
            <a:off x="394369" y="249102"/>
            <a:ext cx="4485314" cy="803246"/>
          </a:xfrm>
        </p:spPr>
        <p:txBody>
          <a:bodyPr>
            <a:normAutofit fontScale="62500" lnSpcReduction="20000"/>
          </a:bodyPr>
          <a:lstStyle/>
          <a:p>
            <a:pPr algn="l"/>
            <a:r>
              <a:rPr lang="es-ES" sz="1800" b="1" dirty="0">
                <a:effectLst/>
                <a:latin typeface="Arial" panose="020B0604020202020204" pitchFamily="34" charset="0"/>
                <a:ea typeface="Times New Roman" panose="02020603050405020304" pitchFamily="18" charset="0"/>
                <a:cs typeface="Times New Roman" panose="02020603050405020304" pitchFamily="18" charset="0"/>
              </a:rPr>
              <a:t>Pablo Núñez de Arenas Martínez</a:t>
            </a:r>
            <a:endParaRPr lang="es-ES"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l"/>
            <a:r>
              <a:rPr lang="es-ES" sz="1800" b="1" dirty="0">
                <a:effectLst/>
                <a:latin typeface="Arial" panose="020B0604020202020204" pitchFamily="34" charset="0"/>
                <a:ea typeface="Times New Roman" panose="02020603050405020304" pitchFamily="18" charset="0"/>
                <a:cs typeface="Times New Roman" panose="02020603050405020304" pitchFamily="18" charset="0"/>
              </a:rPr>
              <a:t>Nombre Tutora de TFM: </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Romina Astrid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Rebrij</a:t>
            </a:r>
            <a:endParaRPr lang="es-ES" sz="1800">
              <a:effectLst/>
              <a:latin typeface="Arial" panose="020B0604020202020204" pitchFamily="34" charset="0"/>
              <a:ea typeface="Times New Roman" panose="02020603050405020304" pitchFamily="18" charset="0"/>
              <a:cs typeface="Times New Roman" panose="02020603050405020304" pitchFamily="18" charset="0"/>
            </a:endParaRPr>
          </a:p>
          <a:p>
            <a:pPr algn="l"/>
            <a:r>
              <a:rPr lang="es-ES" sz="1800" b="1">
                <a:effectLst/>
                <a:latin typeface="Arial" panose="020B0604020202020204" pitchFamily="34" charset="0"/>
                <a:ea typeface="Times New Roman" panose="02020603050405020304" pitchFamily="18" charset="0"/>
                <a:cs typeface="Times New Roman" panose="02020603050405020304" pitchFamily="18" charset="0"/>
              </a:rPr>
              <a:t>Profesor/a responsable de la asignatura: </a:t>
            </a:r>
            <a:r>
              <a:rPr lang="es-ES" sz="1800">
                <a:effectLst/>
                <a:latin typeface="Arial" panose="020B0604020202020204" pitchFamily="34" charset="0"/>
                <a:ea typeface="Times New Roman" panose="02020603050405020304" pitchFamily="18" charset="0"/>
                <a:cs typeface="Times New Roman" panose="02020603050405020304" pitchFamily="18" charset="0"/>
              </a:rPr>
              <a:t>Carles Ventura Royo </a:t>
            </a:r>
          </a:p>
          <a:p>
            <a:endParaRPr lang="es-ES" dirty="0"/>
          </a:p>
        </p:txBody>
      </p:sp>
      <p:grpSp>
        <p:nvGrpSpPr>
          <p:cNvPr id="4" name="Group 2">
            <a:extLst>
              <a:ext uri="{FF2B5EF4-FFF2-40B4-BE49-F238E27FC236}">
                <a16:creationId xmlns:a16="http://schemas.microsoft.com/office/drawing/2014/main" id="{4B57CC6A-100B-DA23-420B-D98800636D25}"/>
              </a:ext>
            </a:extLst>
          </p:cNvPr>
          <p:cNvGrpSpPr>
            <a:grpSpLocks/>
          </p:cNvGrpSpPr>
          <p:nvPr/>
        </p:nvGrpSpPr>
        <p:grpSpPr bwMode="auto">
          <a:xfrm>
            <a:off x="3823037" y="3386349"/>
            <a:ext cx="4545924" cy="3048372"/>
            <a:chOff x="1293" y="6377"/>
            <a:chExt cx="7160" cy="4800"/>
          </a:xfrm>
        </p:grpSpPr>
        <p:pic>
          <p:nvPicPr>
            <p:cNvPr id="1027" name="Picture 3" descr="logo ub">
              <a:extLst>
                <a:ext uri="{FF2B5EF4-FFF2-40B4-BE49-F238E27FC236}">
                  <a16:creationId xmlns:a16="http://schemas.microsoft.com/office/drawing/2014/main" id="{2EBB2CB8-5BA7-E053-F21B-AAF19A868FA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l="20996" t="19048" r="18614" b="19481"/>
            <a:stretch>
              <a:fillRect/>
            </a:stretch>
          </p:blipFill>
          <p:spPr bwMode="auto">
            <a:xfrm>
              <a:off x="5105" y="6984"/>
              <a:ext cx="3348" cy="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06F44EA9-CABE-3EB7-FDF3-F89D035BCE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 y="6377"/>
              <a:ext cx="3348" cy="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408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67D9758-02D5-65E4-BE6B-C491F7A4F74C}"/>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AB3DCF1D-7C83-2544-EE52-3C5F2D438080}"/>
              </a:ext>
            </a:extLst>
          </p:cNvPr>
          <p:cNvSpPr txBox="1">
            <a:spLocks/>
          </p:cNvSpPr>
          <p:nvPr/>
        </p:nvSpPr>
        <p:spPr>
          <a:xfrm>
            <a:off x="487840" y="222221"/>
            <a:ext cx="7797515" cy="89858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Construcción</a:t>
            </a:r>
            <a:r>
              <a:rPr lang="en-US" sz="3100" b="1" dirty="0">
                <a:solidFill>
                  <a:srgbClr val="FFFFFF"/>
                </a:solidFill>
              </a:rPr>
              <a:t> de </a:t>
            </a:r>
            <a:r>
              <a:rPr lang="en-US" sz="3100" b="1" dirty="0" err="1">
                <a:solidFill>
                  <a:srgbClr val="FFFFFF"/>
                </a:solidFill>
              </a:rPr>
              <a:t>los</a:t>
            </a:r>
            <a:r>
              <a:rPr lang="en-US" sz="3100" b="1" dirty="0">
                <a:solidFill>
                  <a:srgbClr val="FFFFFF"/>
                </a:solidFill>
              </a:rPr>
              <a:t> </a:t>
            </a:r>
            <a:r>
              <a:rPr lang="en-US" sz="3100" b="1" dirty="0" err="1">
                <a:solidFill>
                  <a:srgbClr val="FFFFFF"/>
                </a:solidFill>
              </a:rPr>
              <a:t>modelos</a:t>
            </a:r>
            <a:r>
              <a:rPr lang="en-US" sz="3100" b="1" dirty="0">
                <a:solidFill>
                  <a:srgbClr val="FFFFFF"/>
                </a:solidFill>
              </a:rPr>
              <a:t>: Arbol de </a:t>
            </a:r>
            <a:r>
              <a:rPr lang="en-US" sz="3100" b="1" dirty="0" err="1">
                <a:solidFill>
                  <a:srgbClr val="FFFFFF"/>
                </a:solidFill>
              </a:rPr>
              <a:t>decisiones</a:t>
            </a:r>
            <a:r>
              <a:rPr lang="en-US" sz="3100" b="1" dirty="0">
                <a:solidFill>
                  <a:srgbClr val="FFFFFF"/>
                </a:solidFill>
              </a:rPr>
              <a:t> y Random forest</a:t>
            </a:r>
            <a:endParaRPr lang="en-US" sz="3100" dirty="0">
              <a:solidFill>
                <a:srgbClr val="FFFFFF"/>
              </a:solidFill>
            </a:endParaRPr>
          </a:p>
        </p:txBody>
      </p:sp>
      <p:sp>
        <p:nvSpPr>
          <p:cNvPr id="4" name="CuadroTexto 3">
            <a:extLst>
              <a:ext uri="{FF2B5EF4-FFF2-40B4-BE49-F238E27FC236}">
                <a16:creationId xmlns:a16="http://schemas.microsoft.com/office/drawing/2014/main" id="{CE40DDB3-A51A-E77E-D60D-55B9D05A9378}"/>
              </a:ext>
            </a:extLst>
          </p:cNvPr>
          <p:cNvSpPr txBox="1"/>
          <p:nvPr/>
        </p:nvSpPr>
        <p:spPr>
          <a:xfrm>
            <a:off x="1566537" y="1565246"/>
            <a:ext cx="3053400" cy="369332"/>
          </a:xfrm>
          <a:prstGeom prst="rect">
            <a:avLst/>
          </a:prstGeom>
          <a:noFill/>
        </p:spPr>
        <p:txBody>
          <a:bodyPr wrap="none" rtlCol="0">
            <a:spAutoFit/>
          </a:bodyPr>
          <a:lstStyle/>
          <a:p>
            <a:r>
              <a:rPr lang="es-ES" b="1" dirty="0"/>
              <a:t>Algoritmo Árbol de decisiones</a:t>
            </a:r>
          </a:p>
        </p:txBody>
      </p:sp>
      <p:graphicFrame>
        <p:nvGraphicFramePr>
          <p:cNvPr id="5" name="Tabla 4">
            <a:extLst>
              <a:ext uri="{FF2B5EF4-FFF2-40B4-BE49-F238E27FC236}">
                <a16:creationId xmlns:a16="http://schemas.microsoft.com/office/drawing/2014/main" id="{23D5CC1A-A04B-DDDD-5C2F-E87C542BB7D3}"/>
              </a:ext>
            </a:extLst>
          </p:cNvPr>
          <p:cNvGraphicFramePr>
            <a:graphicFrameLocks noGrp="1"/>
          </p:cNvGraphicFramePr>
          <p:nvPr>
            <p:extLst>
              <p:ext uri="{D42A27DB-BD31-4B8C-83A1-F6EECF244321}">
                <p14:modId xmlns:p14="http://schemas.microsoft.com/office/powerpoint/2010/main" val="823155347"/>
              </p:ext>
            </p:extLst>
          </p:nvPr>
        </p:nvGraphicFramePr>
        <p:xfrm>
          <a:off x="348450" y="2001447"/>
          <a:ext cx="5489575" cy="2247900"/>
        </p:xfrm>
        <a:graphic>
          <a:graphicData uri="http://schemas.openxmlformats.org/drawingml/2006/table">
            <a:tbl>
              <a:tblPr firstRow="1" firstCol="1" bandRow="1">
                <a:tableStyleId>{69CF1AB2-1976-4502-BF36-3FF5EA218861}</a:tableStyleId>
              </a:tblPr>
              <a:tblGrid>
                <a:gridCol w="2744470">
                  <a:extLst>
                    <a:ext uri="{9D8B030D-6E8A-4147-A177-3AD203B41FA5}">
                      <a16:colId xmlns:a16="http://schemas.microsoft.com/office/drawing/2014/main" val="2834771129"/>
                    </a:ext>
                  </a:extLst>
                </a:gridCol>
                <a:gridCol w="2745105">
                  <a:extLst>
                    <a:ext uri="{9D8B030D-6E8A-4147-A177-3AD203B41FA5}">
                      <a16:colId xmlns:a16="http://schemas.microsoft.com/office/drawing/2014/main" val="2236679768"/>
                    </a:ext>
                  </a:extLst>
                </a:gridCol>
              </a:tblGrid>
              <a:tr h="157009">
                <a:tc>
                  <a:txBody>
                    <a:bodyPr/>
                    <a:lstStyle/>
                    <a:p>
                      <a:pPr algn="ctr">
                        <a:spcAft>
                          <a:spcPts val="750"/>
                        </a:spcAft>
                      </a:pPr>
                      <a:r>
                        <a:rPr lang="es-ES" sz="1100" dirty="0">
                          <a:effectLst/>
                        </a:rPr>
                        <a:t>Fortalezas</a:t>
                      </a:r>
                      <a:endParaRPr lang="es-ES" sz="10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750"/>
                        </a:spcAft>
                      </a:pPr>
                      <a:r>
                        <a:rPr lang="es-ES" sz="1100" dirty="0">
                          <a:effectLst/>
                        </a:rPr>
                        <a:t>Debilidades</a:t>
                      </a:r>
                      <a:endParaRPr lang="es-ES" sz="10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2815674987"/>
                  </a:ext>
                </a:extLst>
              </a:tr>
              <a:tr h="1989437">
                <a:tc>
                  <a:txBody>
                    <a:bodyPr/>
                    <a:lstStyle/>
                    <a:p>
                      <a:pPr marL="171450" lvl="0" indent="-171450">
                        <a:buFont typeface="Arial" panose="020B0604020202020204" pitchFamily="34" charset="0"/>
                        <a:buChar char="•"/>
                      </a:pPr>
                      <a:r>
                        <a:rPr lang="es-ES" sz="1050" b="0" kern="1200" dirty="0">
                          <a:solidFill>
                            <a:schemeClr val="dk1"/>
                          </a:solidFill>
                          <a:effectLst/>
                          <a:latin typeface="+mn-lt"/>
                          <a:ea typeface="+mn-ea"/>
                          <a:cs typeface="+mn-cs"/>
                        </a:rPr>
                        <a:t>Un clasificador versátil que funciona bien en la mayoría de los problemas.</a:t>
                      </a:r>
                    </a:p>
                    <a:p>
                      <a:pPr marL="0" lvl="0" indent="0">
                        <a:buFont typeface="Arial" panose="020B0604020202020204" pitchFamily="34" charset="0"/>
                        <a:buNone/>
                      </a:pPr>
                      <a:endParaRPr lang="es-ES" sz="1050" b="0" kern="1200" dirty="0">
                        <a:solidFill>
                          <a:schemeClr val="dk1"/>
                        </a:solidFill>
                        <a:effectLst/>
                        <a:latin typeface="+mn-lt"/>
                        <a:ea typeface="+mn-ea"/>
                        <a:cs typeface="+mn-cs"/>
                      </a:endParaRPr>
                    </a:p>
                    <a:p>
                      <a:pPr marL="171450" lvl="0" indent="-171450">
                        <a:buFont typeface="Arial" panose="020B0604020202020204" pitchFamily="34" charset="0"/>
                        <a:buChar char="•"/>
                      </a:pPr>
                      <a:r>
                        <a:rPr lang="es-ES" sz="1050" b="0" kern="1200" dirty="0">
                          <a:solidFill>
                            <a:schemeClr val="dk1"/>
                          </a:solidFill>
                          <a:effectLst/>
                          <a:latin typeface="+mn-lt"/>
                          <a:ea typeface="+mn-ea"/>
                          <a:cs typeface="+mn-cs"/>
                        </a:rPr>
                        <a:t>Puede manejar características numéricas o nominales, así como datos faltantes.</a:t>
                      </a:r>
                    </a:p>
                    <a:p>
                      <a:pPr marL="0" lvl="0" indent="0">
                        <a:buFont typeface="Arial" panose="020B0604020202020204" pitchFamily="34" charset="0"/>
                        <a:buNone/>
                      </a:pPr>
                      <a:endParaRPr lang="es-ES" sz="1050" b="0" kern="1200" dirty="0">
                        <a:solidFill>
                          <a:schemeClr val="dk1"/>
                        </a:solidFill>
                        <a:effectLst/>
                        <a:latin typeface="+mn-lt"/>
                        <a:ea typeface="+mn-ea"/>
                        <a:cs typeface="+mn-cs"/>
                      </a:endParaRPr>
                    </a:p>
                    <a:p>
                      <a:pPr marL="171450" lvl="0" indent="-171450">
                        <a:buFont typeface="Arial" panose="020B0604020202020204" pitchFamily="34" charset="0"/>
                        <a:buChar char="•"/>
                      </a:pPr>
                      <a:r>
                        <a:rPr lang="es-ES" sz="1050" b="0" kern="1200" dirty="0">
                          <a:solidFill>
                            <a:schemeClr val="dk1"/>
                          </a:solidFill>
                          <a:effectLst/>
                          <a:latin typeface="+mn-lt"/>
                          <a:ea typeface="+mn-ea"/>
                          <a:cs typeface="+mn-cs"/>
                        </a:rPr>
                        <a:t>Excluye características no importantes.</a:t>
                      </a:r>
                    </a:p>
                    <a:p>
                      <a:pPr marL="171450" lvl="0" indent="-171450">
                        <a:buFont typeface="Arial" panose="020B0604020202020204" pitchFamily="34" charset="0"/>
                        <a:buChar char="•"/>
                      </a:pPr>
                      <a:endParaRPr lang="es-ES" sz="1050" b="0" kern="1200" dirty="0">
                        <a:solidFill>
                          <a:schemeClr val="dk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50" b="0" kern="1200" dirty="0">
                          <a:solidFill>
                            <a:schemeClr val="dk1"/>
                          </a:solidFill>
                          <a:effectLst/>
                          <a:latin typeface="+mn-lt"/>
                          <a:ea typeface="+mn-ea"/>
                          <a:cs typeface="+mn-cs"/>
                        </a:rPr>
                        <a:t>Puede ser utilizado en conjuntos de datos pequeños y grandes.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50" b="0" kern="1200" dirty="0">
                        <a:solidFill>
                          <a:schemeClr val="dk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50" b="0" kern="1200" dirty="0">
                          <a:solidFill>
                            <a:schemeClr val="dk1"/>
                          </a:solidFill>
                          <a:effectLst/>
                          <a:latin typeface="+mn-lt"/>
                          <a:ea typeface="+mn-ea"/>
                          <a:cs typeface="+mn-cs"/>
                        </a:rPr>
                        <a:t>Fácilmente interpretable</a:t>
                      </a:r>
                    </a:p>
                    <a:p>
                      <a:pPr lvl="0"/>
                      <a:endParaRPr lang="es-ES" sz="1050" b="1" kern="1200" dirty="0">
                        <a:solidFill>
                          <a:schemeClr val="dk1"/>
                        </a:solidFill>
                        <a:effectLst/>
                        <a:latin typeface="+mn-lt"/>
                        <a:ea typeface="+mn-ea"/>
                        <a:cs typeface="+mn-cs"/>
                      </a:endParaRPr>
                    </a:p>
                  </a:txBody>
                  <a:tcPr marL="68580" marR="68580" marT="0" marB="0"/>
                </a:tc>
                <a:tc>
                  <a:txBody>
                    <a:bodyPr/>
                    <a:lstStyle/>
                    <a:p>
                      <a:pPr marL="342900" lvl="0" indent="-342900" algn="just">
                        <a:spcAft>
                          <a:spcPts val="750"/>
                        </a:spcAft>
                        <a:buFont typeface="Symbol" panose="05050102010706020507" pitchFamily="18" charset="2"/>
                        <a:buChar char=""/>
                      </a:pPr>
                      <a:r>
                        <a:rPr lang="es-ES" sz="1050" dirty="0">
                          <a:effectLst/>
                        </a:rPr>
                        <a:t>Presentan sesgos hacia divisiones en características con un gran número de niveles.</a:t>
                      </a:r>
                    </a:p>
                    <a:p>
                      <a:pPr marL="342900" lvl="0" indent="-342900" algn="just">
                        <a:spcAft>
                          <a:spcPts val="750"/>
                        </a:spcAft>
                        <a:buFont typeface="Symbol" panose="05050102010706020507" pitchFamily="18" charset="2"/>
                        <a:buChar char=""/>
                      </a:pPr>
                      <a:r>
                        <a:rPr lang="es-ES" sz="1050" dirty="0">
                          <a:effectLst/>
                        </a:rPr>
                        <a:t>Es fácil </a:t>
                      </a:r>
                      <a:r>
                        <a:rPr lang="es-ES" sz="1050" dirty="0" err="1">
                          <a:effectLst/>
                        </a:rPr>
                        <a:t>sobreajustar</a:t>
                      </a:r>
                      <a:r>
                        <a:rPr lang="es-ES" sz="1050" dirty="0">
                          <a:effectLst/>
                        </a:rPr>
                        <a:t> o </a:t>
                      </a:r>
                      <a:r>
                        <a:rPr lang="es-ES" sz="1050" dirty="0" err="1">
                          <a:effectLst/>
                        </a:rPr>
                        <a:t>subajustar</a:t>
                      </a:r>
                      <a:r>
                        <a:rPr lang="es-ES" sz="1050" dirty="0">
                          <a:effectLst/>
                        </a:rPr>
                        <a:t>.</a:t>
                      </a:r>
                    </a:p>
                    <a:p>
                      <a:pPr marL="342900" lvl="0" indent="-342900" algn="just">
                        <a:spcAft>
                          <a:spcPts val="750"/>
                        </a:spcAft>
                        <a:buFont typeface="Symbol" panose="05050102010706020507" pitchFamily="18" charset="2"/>
                        <a:buChar char=""/>
                      </a:pPr>
                      <a:r>
                        <a:rPr lang="es-ES" sz="1050" dirty="0">
                          <a:effectLst/>
                        </a:rPr>
                        <a:t>Puede tener dificultades para modelar algunas relaciones.</a:t>
                      </a:r>
                    </a:p>
                    <a:p>
                      <a:pPr marL="342900" lvl="0" indent="-342900" algn="just">
                        <a:spcAft>
                          <a:spcPts val="750"/>
                        </a:spcAft>
                        <a:buFont typeface="Symbol" panose="05050102010706020507" pitchFamily="18" charset="2"/>
                        <a:buChar char=""/>
                      </a:pPr>
                      <a:r>
                        <a:rPr lang="es-ES" sz="1050" dirty="0">
                          <a:effectLst/>
                        </a:rPr>
                        <a:t>Pequeños cambios en los datos de entrenamiento pueden provocar grandes cambios en la lógica de decisión.</a:t>
                      </a:r>
                    </a:p>
                  </a:txBody>
                  <a:tcPr marL="68580" marR="68580" marT="0" marB="0"/>
                </a:tc>
                <a:extLst>
                  <a:ext uri="{0D108BD9-81ED-4DB2-BD59-A6C34878D82A}">
                    <a16:rowId xmlns:a16="http://schemas.microsoft.com/office/drawing/2014/main" val="356391289"/>
                  </a:ext>
                </a:extLst>
              </a:tr>
            </a:tbl>
          </a:graphicData>
        </a:graphic>
      </p:graphicFrame>
      <p:sp>
        <p:nvSpPr>
          <p:cNvPr id="6" name="CuadroTexto 5">
            <a:extLst>
              <a:ext uri="{FF2B5EF4-FFF2-40B4-BE49-F238E27FC236}">
                <a16:creationId xmlns:a16="http://schemas.microsoft.com/office/drawing/2014/main" id="{07250FC0-2550-EDF6-A0AF-560AA0A20329}"/>
              </a:ext>
            </a:extLst>
          </p:cNvPr>
          <p:cNvSpPr txBox="1"/>
          <p:nvPr/>
        </p:nvSpPr>
        <p:spPr>
          <a:xfrm>
            <a:off x="8192990" y="1573349"/>
            <a:ext cx="1629036" cy="369332"/>
          </a:xfrm>
          <a:prstGeom prst="rect">
            <a:avLst/>
          </a:prstGeom>
          <a:noFill/>
        </p:spPr>
        <p:txBody>
          <a:bodyPr wrap="none" rtlCol="0">
            <a:spAutoFit/>
          </a:bodyPr>
          <a:lstStyle/>
          <a:p>
            <a:r>
              <a:rPr lang="es-ES" b="1" dirty="0" err="1"/>
              <a:t>Random</a:t>
            </a:r>
            <a:r>
              <a:rPr lang="es-ES" b="1" dirty="0"/>
              <a:t> Forest</a:t>
            </a:r>
          </a:p>
        </p:txBody>
      </p:sp>
      <p:graphicFrame>
        <p:nvGraphicFramePr>
          <p:cNvPr id="7" name="Tabla 6">
            <a:extLst>
              <a:ext uri="{FF2B5EF4-FFF2-40B4-BE49-F238E27FC236}">
                <a16:creationId xmlns:a16="http://schemas.microsoft.com/office/drawing/2014/main" id="{015C5302-9FD8-032B-1A1D-9532D1A70E4B}"/>
              </a:ext>
            </a:extLst>
          </p:cNvPr>
          <p:cNvGraphicFramePr>
            <a:graphicFrameLocks noGrp="1"/>
          </p:cNvGraphicFramePr>
          <p:nvPr>
            <p:extLst>
              <p:ext uri="{D42A27DB-BD31-4B8C-83A1-F6EECF244321}">
                <p14:modId xmlns:p14="http://schemas.microsoft.com/office/powerpoint/2010/main" val="573703397"/>
              </p:ext>
            </p:extLst>
          </p:nvPr>
        </p:nvGraphicFramePr>
        <p:xfrm>
          <a:off x="6262721" y="2003498"/>
          <a:ext cx="5489575" cy="2191084"/>
        </p:xfrm>
        <a:graphic>
          <a:graphicData uri="http://schemas.openxmlformats.org/drawingml/2006/table">
            <a:tbl>
              <a:tblPr firstRow="1" firstCol="1" bandRow="1">
                <a:tableStyleId>{69CF1AB2-1976-4502-BF36-3FF5EA218861}</a:tableStyleId>
              </a:tblPr>
              <a:tblGrid>
                <a:gridCol w="2744470">
                  <a:extLst>
                    <a:ext uri="{9D8B030D-6E8A-4147-A177-3AD203B41FA5}">
                      <a16:colId xmlns:a16="http://schemas.microsoft.com/office/drawing/2014/main" val="2834771129"/>
                    </a:ext>
                  </a:extLst>
                </a:gridCol>
                <a:gridCol w="2745105">
                  <a:extLst>
                    <a:ext uri="{9D8B030D-6E8A-4147-A177-3AD203B41FA5}">
                      <a16:colId xmlns:a16="http://schemas.microsoft.com/office/drawing/2014/main" val="2236679768"/>
                    </a:ext>
                  </a:extLst>
                </a:gridCol>
              </a:tblGrid>
              <a:tr h="184484">
                <a:tc>
                  <a:txBody>
                    <a:bodyPr/>
                    <a:lstStyle/>
                    <a:p>
                      <a:pPr algn="ctr">
                        <a:spcAft>
                          <a:spcPts val="750"/>
                        </a:spcAft>
                      </a:pPr>
                      <a:r>
                        <a:rPr lang="es-ES" sz="1100" dirty="0">
                          <a:effectLst/>
                        </a:rPr>
                        <a:t>Fortalezas</a:t>
                      </a:r>
                      <a:endParaRPr lang="es-ES" sz="10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750"/>
                        </a:spcAft>
                      </a:pPr>
                      <a:r>
                        <a:rPr lang="es-ES" sz="1100">
                          <a:effectLst/>
                        </a:rPr>
                        <a:t>Debilidades</a:t>
                      </a:r>
                      <a:endParaRPr lang="es-ES" sz="10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2815674987"/>
                  </a:ext>
                </a:extLst>
              </a:tr>
              <a:tr h="1568115">
                <a:tc>
                  <a:txBody>
                    <a:bodyPr/>
                    <a:lstStyle/>
                    <a:p>
                      <a:pPr marL="342900" marR="0" lvl="0" indent="-342900" algn="just" defTabSz="914400" rtl="0" eaLnBrk="1" fontAlgn="auto" latinLnBrk="0" hangingPunct="1">
                        <a:lnSpc>
                          <a:spcPct val="100000"/>
                        </a:lnSpc>
                        <a:spcBef>
                          <a:spcPts val="0"/>
                        </a:spcBef>
                        <a:spcAft>
                          <a:spcPts val="750"/>
                        </a:spcAft>
                        <a:buClrTx/>
                        <a:buSzTx/>
                        <a:buFont typeface="Symbol" panose="05050102010706020507" pitchFamily="18" charset="2"/>
                        <a:buChar char=""/>
                        <a:tabLst/>
                        <a:defRPr/>
                      </a:pPr>
                      <a:r>
                        <a:rPr lang="es-ES" sz="1050" b="0" kern="1200" dirty="0">
                          <a:solidFill>
                            <a:schemeClr val="dk1"/>
                          </a:solidFill>
                          <a:effectLst/>
                          <a:latin typeface="+mn-lt"/>
                          <a:ea typeface="+mn-ea"/>
                          <a:cs typeface="+mn-cs"/>
                        </a:rPr>
                        <a:t>Versatilidad.</a:t>
                      </a:r>
                    </a:p>
                    <a:p>
                      <a:pPr marL="342900" marR="0" lvl="0" indent="-342900" algn="just" defTabSz="914400" rtl="0" eaLnBrk="1" fontAlgn="auto" latinLnBrk="0" hangingPunct="1">
                        <a:lnSpc>
                          <a:spcPct val="100000"/>
                        </a:lnSpc>
                        <a:spcBef>
                          <a:spcPts val="0"/>
                        </a:spcBef>
                        <a:spcAft>
                          <a:spcPts val="750"/>
                        </a:spcAft>
                        <a:buClrTx/>
                        <a:buSzTx/>
                        <a:buFont typeface="Symbol" panose="05050102010706020507" pitchFamily="18" charset="2"/>
                        <a:buChar char=""/>
                        <a:tabLst/>
                        <a:defRPr/>
                      </a:pPr>
                      <a:r>
                        <a:rPr lang="es-ES" sz="1050" b="0" kern="1200" dirty="0">
                          <a:solidFill>
                            <a:schemeClr val="dk1"/>
                          </a:solidFill>
                          <a:effectLst/>
                          <a:latin typeface="+mn-lt"/>
                          <a:ea typeface="+mn-ea"/>
                          <a:cs typeface="+mn-cs"/>
                        </a:rPr>
                        <a:t>Capaz de manejar datos ruidosos o faltantes, así como características categóricas o continuas.</a:t>
                      </a:r>
                    </a:p>
                    <a:p>
                      <a:pPr marL="342900" marR="0" lvl="0" indent="-342900" algn="just" defTabSz="914400" rtl="0" eaLnBrk="1" fontAlgn="auto" latinLnBrk="0" hangingPunct="1">
                        <a:lnSpc>
                          <a:spcPct val="100000"/>
                        </a:lnSpc>
                        <a:spcBef>
                          <a:spcPts val="0"/>
                        </a:spcBef>
                        <a:spcAft>
                          <a:spcPts val="750"/>
                        </a:spcAft>
                        <a:buClrTx/>
                        <a:buSzTx/>
                        <a:buFont typeface="Symbol" panose="05050102010706020507" pitchFamily="18" charset="2"/>
                        <a:buChar char=""/>
                        <a:tabLst/>
                        <a:defRPr/>
                      </a:pPr>
                      <a:r>
                        <a:rPr lang="es-ES" sz="1050" b="0" kern="1200" dirty="0">
                          <a:solidFill>
                            <a:schemeClr val="dk1"/>
                          </a:solidFill>
                          <a:effectLst/>
                          <a:latin typeface="+mn-lt"/>
                          <a:ea typeface="+mn-ea"/>
                          <a:cs typeface="+mn-cs"/>
                        </a:rPr>
                        <a:t>Selecciona solo las características más importantes.</a:t>
                      </a:r>
                    </a:p>
                    <a:p>
                      <a:pPr marL="342900" marR="0" lvl="0" indent="-342900" algn="just" defTabSz="914400" rtl="0" eaLnBrk="1" fontAlgn="auto" latinLnBrk="0" hangingPunct="1">
                        <a:lnSpc>
                          <a:spcPct val="100000"/>
                        </a:lnSpc>
                        <a:spcBef>
                          <a:spcPts val="0"/>
                        </a:spcBef>
                        <a:spcAft>
                          <a:spcPts val="750"/>
                        </a:spcAft>
                        <a:buClrTx/>
                        <a:buSzTx/>
                        <a:buFont typeface="Symbol" panose="05050102010706020507" pitchFamily="18" charset="2"/>
                        <a:buChar char=""/>
                        <a:tabLst/>
                        <a:defRPr/>
                      </a:pPr>
                      <a:r>
                        <a:rPr lang="es-ES" sz="1050" b="0" kern="1200" dirty="0">
                          <a:solidFill>
                            <a:schemeClr val="dk1"/>
                          </a:solidFill>
                          <a:effectLst/>
                          <a:latin typeface="+mn-lt"/>
                          <a:ea typeface="+mn-ea"/>
                          <a:cs typeface="+mn-cs"/>
                        </a:rPr>
                        <a:t>Puede ser utilizado en conjuntos de datos con un número extremadamente grande de características o ejemplos.</a:t>
                      </a:r>
                    </a:p>
                    <a:p>
                      <a:pPr marL="0" marR="0" lvl="0" indent="0" algn="just" defTabSz="914400" rtl="0" eaLnBrk="1" fontAlgn="auto" latinLnBrk="0" hangingPunct="1">
                        <a:lnSpc>
                          <a:spcPct val="100000"/>
                        </a:lnSpc>
                        <a:spcBef>
                          <a:spcPts val="0"/>
                        </a:spcBef>
                        <a:spcAft>
                          <a:spcPts val="750"/>
                        </a:spcAft>
                        <a:buClrTx/>
                        <a:buSzTx/>
                        <a:buFont typeface="Symbol" panose="05050102010706020507" pitchFamily="18" charset="2"/>
                        <a:buNone/>
                        <a:tabLst/>
                        <a:defRPr/>
                      </a:pPr>
                      <a:endParaRPr lang="es-ES" sz="1050" b="0" kern="1200" dirty="0">
                        <a:solidFill>
                          <a:schemeClr val="dk1"/>
                        </a:solidFill>
                        <a:effectLst/>
                        <a:latin typeface="+mn-lt"/>
                        <a:ea typeface="+mn-ea"/>
                        <a:cs typeface="+mn-cs"/>
                      </a:endParaRPr>
                    </a:p>
                  </a:txBody>
                  <a:tcPr marL="68580" marR="68580" marT="0" marB="0"/>
                </a:tc>
                <a:tc>
                  <a:txBody>
                    <a:bodyPr/>
                    <a:lstStyle/>
                    <a:p>
                      <a:pPr marL="171450" lvl="0" indent="-171450">
                        <a:buFont typeface="Arial" panose="020B0604020202020204" pitchFamily="34" charset="0"/>
                        <a:buChar char="•"/>
                      </a:pPr>
                      <a:r>
                        <a:rPr lang="es-ES" sz="1050" kern="1200" dirty="0">
                          <a:solidFill>
                            <a:schemeClr val="dk1"/>
                          </a:solidFill>
                          <a:effectLst/>
                          <a:latin typeface="+mn-lt"/>
                          <a:ea typeface="+mn-ea"/>
                          <a:cs typeface="+mn-cs"/>
                        </a:rPr>
                        <a:t>A diferencia de un árbol de decisión, el modelo no es fácilmente interpretable.</a:t>
                      </a:r>
                    </a:p>
                    <a:p>
                      <a:pPr marL="0" lvl="0" indent="0">
                        <a:buFont typeface="Arial" panose="020B0604020202020204" pitchFamily="34" charset="0"/>
                        <a:buNone/>
                      </a:pPr>
                      <a:endParaRPr lang="es-ES" sz="1050" kern="1200" dirty="0">
                        <a:solidFill>
                          <a:schemeClr val="dk1"/>
                        </a:solidFill>
                        <a:effectLst/>
                        <a:latin typeface="+mn-lt"/>
                        <a:ea typeface="+mn-ea"/>
                        <a:cs typeface="+mn-cs"/>
                      </a:endParaRPr>
                    </a:p>
                    <a:p>
                      <a:pPr marL="171450" lvl="0" indent="-171450">
                        <a:buFont typeface="Arial" panose="020B0604020202020204" pitchFamily="34" charset="0"/>
                        <a:buChar char="•"/>
                      </a:pPr>
                      <a:r>
                        <a:rPr lang="es-ES" sz="1050" kern="1200" dirty="0">
                          <a:solidFill>
                            <a:schemeClr val="dk1"/>
                          </a:solidFill>
                          <a:effectLst/>
                          <a:latin typeface="+mn-lt"/>
                          <a:ea typeface="+mn-ea"/>
                          <a:cs typeface="+mn-cs"/>
                        </a:rPr>
                        <a:t>Puede requerir ajustes para adaptar el modelo a los datos.</a:t>
                      </a:r>
                    </a:p>
                  </a:txBody>
                  <a:tcPr marL="68580" marR="68580" marT="0" marB="0"/>
                </a:tc>
                <a:extLst>
                  <a:ext uri="{0D108BD9-81ED-4DB2-BD59-A6C34878D82A}">
                    <a16:rowId xmlns:a16="http://schemas.microsoft.com/office/drawing/2014/main" val="356391289"/>
                  </a:ext>
                </a:extLst>
              </a:tr>
            </a:tbl>
          </a:graphicData>
        </a:graphic>
      </p:graphicFrame>
      <p:pic>
        <p:nvPicPr>
          <p:cNvPr id="3074" name="Picture 2">
            <a:extLst>
              <a:ext uri="{FF2B5EF4-FFF2-40B4-BE49-F238E27FC236}">
                <a16:creationId xmlns:a16="http://schemas.microsoft.com/office/drawing/2014/main" id="{D66755C9-7E1F-1B2F-C06E-37AB5A6D6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50" y="4316216"/>
            <a:ext cx="4876693" cy="226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9DD343BF-5F9A-0495-A7EE-1A1CB3DB2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721" y="4316216"/>
            <a:ext cx="25908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a:extLst>
              <a:ext uri="{FF2B5EF4-FFF2-40B4-BE49-F238E27FC236}">
                <a16:creationId xmlns:a16="http://schemas.microsoft.com/office/drawing/2014/main" id="{65481AD1-D7CC-3398-6981-52537487C6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9096" y="4291154"/>
            <a:ext cx="2590800" cy="135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288721C7-F5B4-C69E-33C7-49192BC6670E}"/>
              </a:ext>
            </a:extLst>
          </p:cNvPr>
          <p:cNvSpPr txBox="1"/>
          <p:nvPr/>
        </p:nvSpPr>
        <p:spPr>
          <a:xfrm>
            <a:off x="127456" y="6596390"/>
            <a:ext cx="6135266" cy="261610"/>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23. Resumen del modelo “</a:t>
            </a:r>
            <a:r>
              <a:rPr lang="es-ES" sz="1100" b="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decision</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100" b="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tree</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con 8 variables (izquierda) y 3 variables (derecha).</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1" name="CuadroTexto 10">
            <a:extLst>
              <a:ext uri="{FF2B5EF4-FFF2-40B4-BE49-F238E27FC236}">
                <a16:creationId xmlns:a16="http://schemas.microsoft.com/office/drawing/2014/main" id="{AF98E72D-7016-424D-98CD-BD7E677954A1}"/>
              </a:ext>
            </a:extLst>
          </p:cNvPr>
          <p:cNvSpPr txBox="1"/>
          <p:nvPr/>
        </p:nvSpPr>
        <p:spPr>
          <a:xfrm>
            <a:off x="6262721" y="5692296"/>
            <a:ext cx="2590800" cy="1107996"/>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a:t>
            </a:r>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24.</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Matrices de confusión de cada modelo de 8 variables “</a:t>
            </a:r>
            <a:r>
              <a:rPr lang="es-ES" sz="1100" b="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random</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100" b="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forest</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con 5 árboles (arriba </a:t>
            </a:r>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izquierda</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20 árboles (abajo izquierda), 40 árboles (arriba derecha), 80 árboles (abajo derecha).</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2" name="CuadroTexto 11">
            <a:extLst>
              <a:ext uri="{FF2B5EF4-FFF2-40B4-BE49-F238E27FC236}">
                <a16:creationId xmlns:a16="http://schemas.microsoft.com/office/drawing/2014/main" id="{0A53E9A7-070E-D563-41E5-67982E27AB5B}"/>
              </a:ext>
            </a:extLst>
          </p:cNvPr>
          <p:cNvSpPr txBox="1"/>
          <p:nvPr/>
        </p:nvSpPr>
        <p:spPr>
          <a:xfrm>
            <a:off x="9079096" y="5692296"/>
            <a:ext cx="2590800" cy="1107996"/>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a:t>
            </a:r>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25.</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Matrices de confusión de cada modelo de 3 variables “</a:t>
            </a:r>
            <a:r>
              <a:rPr lang="es-ES" sz="1100" b="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random</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100" b="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forest</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con 5 árboles (arriba </a:t>
            </a:r>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izquierda</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20 árboles (abajo izquierda), 40 árboles (arriba derecha), 80 árboles (abajo derecha).</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B877FAD1-9563-5D1F-090A-7B632B90A8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5898" y="4458569"/>
            <a:ext cx="3364039" cy="199992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C5C5BCED-CEF9-BB5C-9BC0-3BD5FAE23AE5}"/>
              </a:ext>
            </a:extLst>
          </p:cNvPr>
          <p:cNvPicPr>
            <a:picLocks noChangeAspect="1"/>
          </p:cNvPicPr>
          <p:nvPr/>
        </p:nvPicPr>
        <p:blipFill>
          <a:blip r:embed="rId7"/>
          <a:stretch>
            <a:fillRect/>
          </a:stretch>
        </p:blipFill>
        <p:spPr>
          <a:xfrm>
            <a:off x="753360" y="4339995"/>
            <a:ext cx="4045144" cy="2249944"/>
          </a:xfrm>
          <a:prstGeom prst="rect">
            <a:avLst/>
          </a:prstGeom>
        </p:spPr>
      </p:pic>
    </p:spTree>
    <p:extLst>
      <p:ext uri="{BB962C8B-B14F-4D97-AF65-F5344CB8AC3E}">
        <p14:creationId xmlns:p14="http://schemas.microsoft.com/office/powerpoint/2010/main" val="116172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202E3FC-3855-F660-30D6-8627929BA5C3}"/>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10131C4E-1DDE-234C-9F01-CD96A0DB4A30}"/>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Resumen</a:t>
            </a:r>
            <a:r>
              <a:rPr lang="en-US" sz="3100" b="1" dirty="0">
                <a:solidFill>
                  <a:srgbClr val="FFFFFF"/>
                </a:solidFill>
              </a:rPr>
              <a:t> de </a:t>
            </a:r>
            <a:r>
              <a:rPr lang="en-US" sz="3100" b="1" dirty="0" err="1">
                <a:solidFill>
                  <a:srgbClr val="FFFFFF"/>
                </a:solidFill>
              </a:rPr>
              <a:t>resultados</a:t>
            </a:r>
            <a:r>
              <a:rPr lang="en-US" sz="3100" b="1" dirty="0">
                <a:solidFill>
                  <a:srgbClr val="FFFFFF"/>
                </a:solidFill>
              </a:rPr>
              <a:t>:</a:t>
            </a:r>
            <a:endParaRPr lang="en-US" sz="3100" dirty="0">
              <a:solidFill>
                <a:srgbClr val="FFFFFF"/>
              </a:solidFill>
            </a:endParaRPr>
          </a:p>
        </p:txBody>
      </p:sp>
      <p:pic>
        <p:nvPicPr>
          <p:cNvPr id="4099" name="Imagen 1">
            <a:extLst>
              <a:ext uri="{FF2B5EF4-FFF2-40B4-BE49-F238E27FC236}">
                <a16:creationId xmlns:a16="http://schemas.microsoft.com/office/drawing/2014/main" id="{1A0B9598-F82B-F2C6-DAF3-15CD73E3F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091" y="1660090"/>
            <a:ext cx="5551305" cy="353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489CF347-5432-2E34-5AAA-EAF5D2DB177D}"/>
              </a:ext>
            </a:extLst>
          </p:cNvPr>
          <p:cNvSpPr txBox="1"/>
          <p:nvPr/>
        </p:nvSpPr>
        <p:spPr>
          <a:xfrm>
            <a:off x="0" y="1660090"/>
            <a:ext cx="6096000" cy="3477875"/>
          </a:xfrm>
          <a:prstGeom prst="rect">
            <a:avLst/>
          </a:prstGeom>
          <a:noFill/>
        </p:spPr>
        <p:txBody>
          <a:bodyPr wrap="square">
            <a:spAutoFit/>
          </a:bodyPr>
          <a:lstStyle/>
          <a:p>
            <a:pPr marL="285750" indent="-285750" algn="just">
              <a:spcAft>
                <a:spcPts val="750"/>
              </a:spcAft>
              <a:buFont typeface="Arial" panose="020B0604020202020204" pitchFamily="34" charset="0"/>
              <a:buChar char="•"/>
            </a:pPr>
            <a:r>
              <a:rPr lang="es-ES" sz="1800" dirty="0">
                <a:solidFill>
                  <a:srgbClr val="000000"/>
                </a:solidFill>
                <a:effectLst/>
                <a:latin typeface="Arial" panose="020B0604020202020204" pitchFamily="34" charset="0"/>
                <a:ea typeface="MS Mincho" panose="02020609040205080304" pitchFamily="49" charset="-128"/>
              </a:rPr>
              <a:t>En general los resultados obtenidos con 3 variables son mejores.</a:t>
            </a:r>
          </a:p>
          <a:p>
            <a:pPr algn="just">
              <a:spcAft>
                <a:spcPts val="750"/>
              </a:spcAft>
            </a:pPr>
            <a:endParaRPr lang="es-ES" sz="1800" dirty="0">
              <a:solidFill>
                <a:srgbClr val="000000"/>
              </a:solidFill>
              <a:effectLst/>
              <a:latin typeface="Arial" panose="020B0604020202020204" pitchFamily="34" charset="0"/>
              <a:ea typeface="MS Mincho" panose="02020609040205080304" pitchFamily="49" charset="-128"/>
            </a:endParaRPr>
          </a:p>
          <a:p>
            <a:pPr marL="285750" indent="-285750" algn="just">
              <a:spcAft>
                <a:spcPts val="750"/>
              </a:spcAft>
              <a:buFont typeface="Arial" panose="020B0604020202020204" pitchFamily="34" charset="0"/>
              <a:buChar char="•"/>
            </a:pPr>
            <a:r>
              <a:rPr lang="es-ES" sz="1800" dirty="0">
                <a:solidFill>
                  <a:srgbClr val="000000"/>
                </a:solidFill>
                <a:effectLst/>
                <a:latin typeface="Arial" panose="020B0604020202020204" pitchFamily="34" charset="0"/>
                <a:ea typeface="MS Mincho" panose="02020609040205080304" pitchFamily="49" charset="-128"/>
              </a:rPr>
              <a:t>Destacan: SVM lineal con 8 variables, KNN con 3 variables </a:t>
            </a:r>
            <a:r>
              <a:rPr lang="es-ES" dirty="0">
                <a:solidFill>
                  <a:srgbClr val="000000"/>
                </a:solidFill>
                <a:latin typeface="Arial" panose="020B0604020202020204" pitchFamily="34" charset="0"/>
                <a:ea typeface="MS Mincho" panose="02020609040205080304" pitchFamily="49" charset="-128"/>
              </a:rPr>
              <a:t>y</a:t>
            </a:r>
            <a:r>
              <a:rPr lang="es-ES" sz="1800" dirty="0">
                <a:solidFill>
                  <a:srgbClr val="000000"/>
                </a:solidFill>
                <a:effectLst/>
                <a:latin typeface="Arial" panose="020B0604020202020204" pitchFamily="34" charset="0"/>
                <a:ea typeface="MS Mincho" panose="02020609040205080304" pitchFamily="49" charset="-128"/>
              </a:rPr>
              <a:t> </a:t>
            </a:r>
            <a:r>
              <a:rPr lang="es-ES" sz="1800" dirty="0" err="1">
                <a:solidFill>
                  <a:srgbClr val="000000"/>
                </a:solidFill>
                <a:effectLst/>
                <a:latin typeface="Arial" panose="020B0604020202020204" pitchFamily="34" charset="0"/>
                <a:ea typeface="MS Mincho" panose="02020609040205080304" pitchFamily="49" charset="-128"/>
              </a:rPr>
              <a:t>random</a:t>
            </a:r>
            <a:r>
              <a:rPr lang="es-ES" sz="1800" dirty="0">
                <a:solidFill>
                  <a:srgbClr val="000000"/>
                </a:solidFill>
                <a:effectLst/>
                <a:latin typeface="Arial" panose="020B0604020202020204" pitchFamily="34" charset="0"/>
                <a:ea typeface="MS Mincho" panose="02020609040205080304" pitchFamily="49" charset="-128"/>
              </a:rPr>
              <a:t> </a:t>
            </a:r>
            <a:r>
              <a:rPr lang="es-ES" sz="1800" dirty="0" err="1">
                <a:solidFill>
                  <a:srgbClr val="000000"/>
                </a:solidFill>
                <a:effectLst/>
                <a:latin typeface="Arial" panose="020B0604020202020204" pitchFamily="34" charset="0"/>
                <a:ea typeface="MS Mincho" panose="02020609040205080304" pitchFamily="49" charset="-128"/>
              </a:rPr>
              <a:t>forest</a:t>
            </a:r>
            <a:r>
              <a:rPr lang="es-ES" sz="1800" dirty="0">
                <a:solidFill>
                  <a:srgbClr val="000000"/>
                </a:solidFill>
                <a:effectLst/>
                <a:latin typeface="Arial" panose="020B0604020202020204" pitchFamily="34" charset="0"/>
                <a:ea typeface="MS Mincho" panose="02020609040205080304" pitchFamily="49" charset="-128"/>
              </a:rPr>
              <a:t> (40) con 3 variables.</a:t>
            </a:r>
          </a:p>
          <a:p>
            <a:pPr algn="just">
              <a:spcAft>
                <a:spcPts val="750"/>
              </a:spcAft>
            </a:pPr>
            <a:endParaRPr lang="es-ES" sz="1800" dirty="0">
              <a:solidFill>
                <a:srgbClr val="000000"/>
              </a:solidFill>
              <a:effectLst/>
              <a:latin typeface="Arial" panose="020B0604020202020204" pitchFamily="34" charset="0"/>
              <a:ea typeface="MS Mincho" panose="02020609040205080304" pitchFamily="49" charset="-128"/>
            </a:endParaRPr>
          </a:p>
          <a:p>
            <a:pPr marL="285750" indent="-285750" algn="just">
              <a:spcAft>
                <a:spcPts val="750"/>
              </a:spcAft>
              <a:buFont typeface="Arial" panose="020B0604020202020204" pitchFamily="34" charset="0"/>
              <a:buChar char="•"/>
            </a:pPr>
            <a:r>
              <a:rPr lang="es-ES" b="1" dirty="0">
                <a:solidFill>
                  <a:srgbClr val="000000"/>
                </a:solidFill>
                <a:latin typeface="Arial" panose="020B0604020202020204" pitchFamily="34" charset="0"/>
                <a:ea typeface="MS Mincho" panose="02020609040205080304" pitchFamily="49" charset="-128"/>
              </a:rPr>
              <a:t>Finalmente, el modelo escogido fue el de KNN con 3 variables.</a:t>
            </a:r>
          </a:p>
          <a:p>
            <a:pPr marL="285750" indent="-285750" algn="just">
              <a:spcAft>
                <a:spcPts val="750"/>
              </a:spcAft>
              <a:buFont typeface="Arial" panose="020B0604020202020204" pitchFamily="34" charset="0"/>
              <a:buChar char="•"/>
            </a:pPr>
            <a:endParaRPr lang="es-ES" sz="1800" b="1" dirty="0">
              <a:solidFill>
                <a:srgbClr val="000000"/>
              </a:solidFill>
              <a:effectLst/>
              <a:latin typeface="Arial" panose="020B0604020202020204" pitchFamily="34" charset="0"/>
              <a:ea typeface="MS Mincho" panose="02020609040205080304" pitchFamily="49" charset="-128"/>
            </a:endParaRPr>
          </a:p>
          <a:p>
            <a:pPr marL="285750" indent="-285750" algn="just">
              <a:spcAft>
                <a:spcPts val="750"/>
              </a:spcAft>
              <a:buFont typeface="Arial" panose="020B0604020202020204" pitchFamily="34" charset="0"/>
              <a:buChar char="•"/>
            </a:pPr>
            <a:endParaRPr lang="es-ES" sz="1800" b="1" dirty="0">
              <a:solidFill>
                <a:srgbClr val="000000"/>
              </a:solidFill>
              <a:effectLst/>
              <a:latin typeface="Arial" panose="020B0604020202020204" pitchFamily="34" charset="0"/>
              <a:ea typeface="MS Mincho" panose="02020609040205080304" pitchFamily="49" charset="-128"/>
            </a:endParaRPr>
          </a:p>
        </p:txBody>
      </p:sp>
      <p:sp>
        <p:nvSpPr>
          <p:cNvPr id="7" name="CuadroTexto 6">
            <a:extLst>
              <a:ext uri="{FF2B5EF4-FFF2-40B4-BE49-F238E27FC236}">
                <a16:creationId xmlns:a16="http://schemas.microsoft.com/office/drawing/2014/main" id="{61AAB2E7-4004-692D-529E-D908A8FE7525}"/>
              </a:ext>
            </a:extLst>
          </p:cNvPr>
          <p:cNvSpPr txBox="1"/>
          <p:nvPr/>
        </p:nvSpPr>
        <p:spPr>
          <a:xfrm>
            <a:off x="6322424" y="5197909"/>
            <a:ext cx="6113416" cy="261610"/>
          </a:xfrm>
          <a:prstGeom prst="rect">
            <a:avLst/>
          </a:prstGeom>
          <a:noFill/>
        </p:spPr>
        <p:txBody>
          <a:bodyPr wrap="square">
            <a:spAutoFit/>
          </a:bodyPr>
          <a:lstStyle/>
          <a:p>
            <a:pPr algn="just"/>
            <a:r>
              <a:rPr lang="es-ES" sz="1100" dirty="0">
                <a:solidFill>
                  <a:schemeClr val="bg1"/>
                </a:solidFill>
                <a:latin typeface="Arial" panose="020B0604020202020204" pitchFamily="34" charset="0"/>
                <a:ea typeface="Times New Roman" panose="02020603050405020304" pitchFamily="18" charset="0"/>
                <a:cs typeface="Arial" panose="020B0604020202020204" pitchFamily="34" charset="0"/>
              </a:rPr>
              <a:t>Fig. 26</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Resumen de todos los modelos.</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Rectángulo 3">
            <a:extLst>
              <a:ext uri="{FF2B5EF4-FFF2-40B4-BE49-F238E27FC236}">
                <a16:creationId xmlns:a16="http://schemas.microsoft.com/office/drawing/2014/main" id="{45948FFF-FA36-1EDB-9D28-D264281A9C94}"/>
              </a:ext>
            </a:extLst>
          </p:cNvPr>
          <p:cNvSpPr/>
          <p:nvPr/>
        </p:nvSpPr>
        <p:spPr>
          <a:xfrm>
            <a:off x="6392090" y="3568700"/>
            <a:ext cx="5551305" cy="10795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6945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FDF086F-AE50-B3E5-EAEF-280EB2CE788A}"/>
              </a:ext>
            </a:extLst>
          </p:cNvPr>
          <p:cNvPicPr>
            <a:picLocks noChangeAspect="1"/>
          </p:cNvPicPr>
          <p:nvPr/>
        </p:nvPicPr>
        <p:blipFill>
          <a:blip r:embed="rId4"/>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D574FE83-23EC-4C44-8A4A-75CEBEBE2CCF}"/>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a:solidFill>
                  <a:srgbClr val="FFFFFF"/>
                </a:solidFill>
              </a:rPr>
              <a:t>Desarrollo de la </a:t>
            </a:r>
            <a:r>
              <a:rPr lang="en-US" sz="3100" b="1" dirty="0" err="1">
                <a:solidFill>
                  <a:srgbClr val="FFFFFF"/>
                </a:solidFill>
              </a:rPr>
              <a:t>aplicación</a:t>
            </a:r>
            <a:r>
              <a:rPr lang="en-US" sz="3100" b="1" dirty="0">
                <a:solidFill>
                  <a:srgbClr val="FFFFFF"/>
                </a:solidFill>
              </a:rPr>
              <a:t>:</a:t>
            </a:r>
            <a:endParaRPr lang="en-US" sz="3100" dirty="0">
              <a:solidFill>
                <a:srgbClr val="FFFFFF"/>
              </a:solidFill>
            </a:endParaRPr>
          </a:p>
        </p:txBody>
      </p:sp>
      <p:pic>
        <p:nvPicPr>
          <p:cNvPr id="5122" name="Imagen 1">
            <a:extLst>
              <a:ext uri="{FF2B5EF4-FFF2-40B4-BE49-F238E27FC236}">
                <a16:creationId xmlns:a16="http://schemas.microsoft.com/office/drawing/2014/main" id="{EC6A7C39-8BB4-C062-F216-7B60CED8B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56" y="1429049"/>
            <a:ext cx="3979588" cy="245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Imagen 2">
            <a:extLst>
              <a:ext uri="{FF2B5EF4-FFF2-40B4-BE49-F238E27FC236}">
                <a16:creationId xmlns:a16="http://schemas.microsoft.com/office/drawing/2014/main" id="{82F940E7-FFF3-319D-29E7-E34966B27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55" y="4133390"/>
            <a:ext cx="3979589" cy="246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2023-06-11 19-18-57 (online-video-cutter.com)">
            <a:hlinkClick r:id="" action="ppaction://media"/>
            <a:extLst>
              <a:ext uri="{FF2B5EF4-FFF2-40B4-BE49-F238E27FC236}">
                <a16:creationId xmlns:a16="http://schemas.microsoft.com/office/drawing/2014/main" id="{CBFB6F9A-97BE-630D-86FA-07DB1B8A3D7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13318" y="1429049"/>
            <a:ext cx="7908426" cy="3847120"/>
          </a:xfrm>
          <a:prstGeom prst="rect">
            <a:avLst/>
          </a:prstGeom>
        </p:spPr>
      </p:pic>
      <p:sp>
        <p:nvSpPr>
          <p:cNvPr id="6" name="CuadroTexto 5">
            <a:extLst>
              <a:ext uri="{FF2B5EF4-FFF2-40B4-BE49-F238E27FC236}">
                <a16:creationId xmlns:a16="http://schemas.microsoft.com/office/drawing/2014/main" id="{85DAE2AA-C7A3-E0A0-4E62-32703402A861}"/>
              </a:ext>
            </a:extLst>
          </p:cNvPr>
          <p:cNvSpPr txBox="1"/>
          <p:nvPr/>
        </p:nvSpPr>
        <p:spPr>
          <a:xfrm>
            <a:off x="70255" y="3862430"/>
            <a:ext cx="6113416" cy="261610"/>
          </a:xfrm>
          <a:prstGeom prst="rect">
            <a:avLst/>
          </a:prstGeom>
          <a:noFill/>
        </p:spPr>
        <p:txBody>
          <a:bodyPr wrap="square">
            <a:spAutoFit/>
          </a:bodyPr>
          <a:lstStyle/>
          <a:p>
            <a:pPr algn="just"/>
            <a:r>
              <a:rPr lang="es-ES" sz="1100" dirty="0">
                <a:solidFill>
                  <a:schemeClr val="bg1"/>
                </a:solidFill>
                <a:latin typeface="Arial" panose="020B0604020202020204" pitchFamily="34" charset="0"/>
                <a:ea typeface="Times New Roman" panose="02020603050405020304" pitchFamily="18" charset="0"/>
                <a:cs typeface="Arial" panose="020B0604020202020204" pitchFamily="34" charset="0"/>
              </a:rPr>
              <a:t>Fig. 27</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Croquis APP parte 1.</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70A204E3-F891-68ED-DA43-0A6D0D4EEF61}"/>
              </a:ext>
            </a:extLst>
          </p:cNvPr>
          <p:cNvSpPr txBox="1"/>
          <p:nvPr/>
        </p:nvSpPr>
        <p:spPr>
          <a:xfrm>
            <a:off x="70255" y="6604408"/>
            <a:ext cx="6113416" cy="261610"/>
          </a:xfrm>
          <a:prstGeom prst="rect">
            <a:avLst/>
          </a:prstGeom>
          <a:noFill/>
        </p:spPr>
        <p:txBody>
          <a:bodyPr wrap="square">
            <a:spAutoFit/>
          </a:bodyPr>
          <a:lstStyle/>
          <a:p>
            <a:pPr algn="just"/>
            <a:r>
              <a:rPr lang="es-ES" sz="1100" dirty="0">
                <a:solidFill>
                  <a:schemeClr val="bg1"/>
                </a:solidFill>
                <a:latin typeface="Arial" panose="020B0604020202020204" pitchFamily="34" charset="0"/>
                <a:ea typeface="Times New Roman" panose="02020603050405020304" pitchFamily="18" charset="0"/>
                <a:cs typeface="Arial" panose="020B0604020202020204" pitchFamily="34" charset="0"/>
              </a:rPr>
              <a:t>Fig. 28</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Croquis APP parte 2.</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F0AA70E5-A88D-004B-9D31-C8B00263DADC}"/>
              </a:ext>
            </a:extLst>
          </p:cNvPr>
          <p:cNvSpPr txBox="1"/>
          <p:nvPr/>
        </p:nvSpPr>
        <p:spPr>
          <a:xfrm>
            <a:off x="4213318" y="5321474"/>
            <a:ext cx="6113416" cy="261610"/>
          </a:xfrm>
          <a:prstGeom prst="rect">
            <a:avLst/>
          </a:prstGeom>
          <a:noFill/>
        </p:spPr>
        <p:txBody>
          <a:bodyPr wrap="square">
            <a:spAutoFit/>
          </a:bodyPr>
          <a:lstStyle/>
          <a:p>
            <a:pPr algn="just"/>
            <a:r>
              <a:rPr lang="es-ES"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Video 1. Demostración del funcionamiento de </a:t>
            </a:r>
            <a:r>
              <a:rPr lang="es-ES" sz="1100" dirty="0">
                <a:solidFill>
                  <a:schemeClr val="bg1"/>
                </a:solidFill>
                <a:latin typeface="Arial" panose="020B0604020202020204" pitchFamily="34" charset="0"/>
                <a:ea typeface="Times New Roman" panose="02020603050405020304" pitchFamily="18" charset="0"/>
                <a:cs typeface="Arial" panose="020B0604020202020204" pitchFamily="34" charset="0"/>
              </a:rPr>
              <a:t>la APP.</a:t>
            </a:r>
            <a:endPar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8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67673CC-8FE1-EF8F-B963-8BF2F9BF5841}"/>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2B6085C8-0CF4-27E2-729E-1969679A5517}"/>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Discusión</a:t>
            </a:r>
            <a:r>
              <a:rPr lang="en-US" sz="3100" b="1" dirty="0">
                <a:solidFill>
                  <a:srgbClr val="FFFFFF"/>
                </a:solidFill>
              </a:rPr>
              <a:t>: MCA y Variables </a:t>
            </a:r>
            <a:r>
              <a:rPr lang="en-US" sz="3100" b="1" dirty="0" err="1">
                <a:solidFill>
                  <a:srgbClr val="FFFFFF"/>
                </a:solidFill>
              </a:rPr>
              <a:t>seleccionadas</a:t>
            </a:r>
            <a:r>
              <a:rPr lang="en-US" sz="3100" b="1" dirty="0">
                <a:solidFill>
                  <a:srgbClr val="FFFFFF"/>
                </a:solidFill>
              </a:rPr>
              <a:t>.</a:t>
            </a:r>
            <a:endParaRPr lang="en-US" sz="3100" dirty="0">
              <a:solidFill>
                <a:srgbClr val="FFFFFF"/>
              </a:solidFill>
            </a:endParaRPr>
          </a:p>
        </p:txBody>
      </p:sp>
      <p:pic>
        <p:nvPicPr>
          <p:cNvPr id="6147" name="Imagen 1" descr="Interfaz de usuario gráfica, Gráfico, Aplicación, Gráfico de barras, Gráfico de rectángulos, PowerPoint&#10;&#10;Descripción generada automáticamente">
            <a:extLst>
              <a:ext uri="{FF2B5EF4-FFF2-40B4-BE49-F238E27FC236}">
                <a16:creationId xmlns:a16="http://schemas.microsoft.com/office/drawing/2014/main" id="{7F04CD48-BB01-3CD3-BD8A-AA4C0648D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113" y="1565246"/>
            <a:ext cx="5400675"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58355D6E-43AC-127E-6561-0929557E2C20}"/>
              </a:ext>
            </a:extLst>
          </p:cNvPr>
          <p:cNvSpPr txBox="1"/>
          <p:nvPr/>
        </p:nvSpPr>
        <p:spPr>
          <a:xfrm>
            <a:off x="0" y="1565246"/>
            <a:ext cx="6096000" cy="3693319"/>
          </a:xfrm>
          <a:prstGeom prst="rect">
            <a:avLst/>
          </a:prstGeom>
          <a:noFill/>
        </p:spPr>
        <p:txBody>
          <a:bodyPr wrap="square">
            <a:spAutoFit/>
          </a:bodyPr>
          <a:lstStyle/>
          <a:p>
            <a:pPr marL="285750" indent="-285750" algn="just">
              <a:buFont typeface="Arial" panose="020B0604020202020204" pitchFamily="34" charset="0"/>
              <a:buChar char="•"/>
            </a:pPr>
            <a:r>
              <a:rPr lang="es-ES" b="0" i="0" dirty="0">
                <a:effectLst/>
                <a:latin typeface="Arial" panose="020B0604020202020204" pitchFamily="34" charset="0"/>
                <a:cs typeface="Arial" panose="020B0604020202020204" pitchFamily="34" charset="0"/>
              </a:rPr>
              <a:t>El MCA es una técnica prometedora en la investigación médica, que ofrece una forma innovadora de explorar y comprender las interrelaciones entre enfermedades sin necesidad de costosos estudios experimentales.</a:t>
            </a:r>
          </a:p>
          <a:p>
            <a:pPr marL="285750" indent="-285750" algn="just">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solidFill>
                  <a:srgbClr val="0D0D0D"/>
                </a:solidFill>
                <a:latin typeface="Arial" panose="020B0604020202020204" pitchFamily="34" charset="0"/>
                <a:ea typeface="Times New Roman" panose="02020603050405020304" pitchFamily="18" charset="0"/>
              </a:rPr>
              <a:t>N</a:t>
            </a:r>
            <a:r>
              <a:rPr lang="es-ES" sz="1800" dirty="0">
                <a:solidFill>
                  <a:srgbClr val="0D0D0D"/>
                </a:solidFill>
                <a:effectLst/>
                <a:latin typeface="Arial" panose="020B0604020202020204" pitchFamily="34" charset="0"/>
                <a:ea typeface="Times New Roman" panose="02020603050405020304" pitchFamily="18" charset="0"/>
              </a:rPr>
              <a:t>iveles elevados de urea en sangre están asociados con un mayor riesgo de daño renal.</a:t>
            </a:r>
          </a:p>
          <a:p>
            <a:pPr marL="285750" indent="-285750" algn="just">
              <a:buFont typeface="Arial" panose="020B0604020202020204" pitchFamily="34" charset="0"/>
              <a:buChar char="•"/>
            </a:pPr>
            <a:endParaRPr lang="es-ES" dirty="0">
              <a:solidFill>
                <a:srgbClr val="0D0D0D"/>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solidFill>
                  <a:srgbClr val="0D0D0D"/>
                </a:solidFill>
                <a:latin typeface="Arial" panose="020B0604020202020204" pitchFamily="34" charset="0"/>
                <a:cs typeface="Arial" panose="020B0604020202020204" pitchFamily="34" charset="0"/>
              </a:rPr>
              <a:t>La CDK puede tanto disminuir como aumentar los niveles medios de hemoglobina.</a:t>
            </a:r>
          </a:p>
          <a:p>
            <a:pPr marL="285750" indent="-285750" algn="just">
              <a:buFont typeface="Arial" panose="020B0604020202020204" pitchFamily="34" charset="0"/>
              <a:buChar char="•"/>
            </a:pPr>
            <a:endParaRPr lang="es-ES" dirty="0">
              <a:solidFill>
                <a:srgbClr val="0D0D0D"/>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solidFill>
                  <a:srgbClr val="0D0D0D"/>
                </a:solidFill>
                <a:latin typeface="Arial" panose="020B0604020202020204" pitchFamily="34" charset="0"/>
                <a:ea typeface="Times New Roman" panose="02020603050405020304" pitchFamily="18" charset="0"/>
              </a:rPr>
              <a:t>N</a:t>
            </a:r>
            <a:r>
              <a:rPr lang="es-ES" sz="1800" dirty="0">
                <a:solidFill>
                  <a:srgbClr val="0D0D0D"/>
                </a:solidFill>
                <a:effectLst/>
                <a:latin typeface="Arial" panose="020B0604020202020204" pitchFamily="34" charset="0"/>
                <a:ea typeface="Times New Roman" panose="02020603050405020304" pitchFamily="18" charset="0"/>
              </a:rPr>
              <a:t>o existe una correlación lineal clara entre</a:t>
            </a:r>
            <a:r>
              <a:rPr lang="es-ES" sz="1800" dirty="0">
                <a:solidFill>
                  <a:srgbClr val="0D0D0D"/>
                </a:solidFill>
                <a:effectLst/>
                <a:latin typeface="Arial" panose="020B0604020202020204" pitchFamily="34" charset="0"/>
                <a:ea typeface="Times New Roman" panose="02020603050405020304" pitchFamily="18" charset="0"/>
                <a:cs typeface="Arial" panose="020B0604020202020204" pitchFamily="34" charset="0"/>
              </a:rPr>
              <a:t> los niveles de hemoglobina y el recuento de glóbulos rojos.</a:t>
            </a:r>
            <a:endParaRPr lang="es-ES"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058FCEB5-D03A-6151-E34C-FD060C25D819}"/>
              </a:ext>
            </a:extLst>
          </p:cNvPr>
          <p:cNvSpPr txBox="1"/>
          <p:nvPr/>
        </p:nvSpPr>
        <p:spPr>
          <a:xfrm>
            <a:off x="240507" y="5283994"/>
            <a:ext cx="6115050" cy="1446550"/>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29 Gráficos obtenidos a partir de la APP desarrollada en </a:t>
            </a:r>
            <a:r>
              <a:rPr lang="es-ES" sz="1100" b="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shinydashboard</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El gráfico de arriba a la izquierda muestra la relación entre la urea en sangre anormal (valor 0) y la normal (1) frente a los casos de CKD en la base de datos. El gráfico de arriba a la derecha muestra la relación entre los niveles bajos (0), medios (1) y altos (2) de hemoglobina frente a los casos de CKD. Abajo a la izquierda se compara el recuento de glóbulos rojos bajo (0), medio (1) y alto (2) frente a los casos de CKD. Abajo a la derecha Se puede ver la relación entre el recuento de glóbulos rojos bajos (0), medios (1) y altos (2) frente a los niveles de hemoglobina bajos, medios y altos.</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197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99263EE-9921-ECE3-3E15-93DDF705C6F1}"/>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A2A7481B-9569-6D25-23B2-2D94B52F0B7D}"/>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Discusión</a:t>
            </a:r>
            <a:r>
              <a:rPr lang="en-US" sz="3100" b="1" dirty="0">
                <a:solidFill>
                  <a:srgbClr val="FFFFFF"/>
                </a:solidFill>
              </a:rPr>
              <a:t>: </a:t>
            </a:r>
            <a:r>
              <a:rPr lang="en-US" sz="3100" b="1" dirty="0" err="1">
                <a:solidFill>
                  <a:srgbClr val="FFFFFF"/>
                </a:solidFill>
              </a:rPr>
              <a:t>Limitaciones</a:t>
            </a:r>
            <a:r>
              <a:rPr lang="en-US" sz="3100" b="1" dirty="0">
                <a:solidFill>
                  <a:srgbClr val="FFFFFF"/>
                </a:solidFill>
              </a:rPr>
              <a:t> del </a:t>
            </a:r>
            <a:r>
              <a:rPr lang="en-US" sz="3100" b="1" dirty="0" err="1">
                <a:solidFill>
                  <a:srgbClr val="FFFFFF"/>
                </a:solidFill>
              </a:rPr>
              <a:t>estudio</a:t>
            </a:r>
            <a:r>
              <a:rPr lang="en-US" sz="3100" b="1" dirty="0">
                <a:solidFill>
                  <a:srgbClr val="FFFFFF"/>
                </a:solidFill>
              </a:rPr>
              <a:t>.</a:t>
            </a:r>
            <a:endParaRPr lang="en-US" sz="3100" dirty="0">
              <a:solidFill>
                <a:srgbClr val="FFFFFF"/>
              </a:solidFill>
            </a:endParaRPr>
          </a:p>
        </p:txBody>
      </p:sp>
      <p:graphicFrame>
        <p:nvGraphicFramePr>
          <p:cNvPr id="4" name="Tabla 3">
            <a:extLst>
              <a:ext uri="{FF2B5EF4-FFF2-40B4-BE49-F238E27FC236}">
                <a16:creationId xmlns:a16="http://schemas.microsoft.com/office/drawing/2014/main" id="{0D138E45-10BF-DF53-B11E-EF918E530989}"/>
              </a:ext>
            </a:extLst>
          </p:cNvPr>
          <p:cNvGraphicFramePr>
            <a:graphicFrameLocks noGrp="1"/>
          </p:cNvGraphicFramePr>
          <p:nvPr>
            <p:extLst>
              <p:ext uri="{D42A27DB-BD31-4B8C-83A1-F6EECF244321}">
                <p14:modId xmlns:p14="http://schemas.microsoft.com/office/powerpoint/2010/main" val="1592906265"/>
              </p:ext>
            </p:extLst>
          </p:nvPr>
        </p:nvGraphicFramePr>
        <p:xfrm>
          <a:off x="629174" y="3965510"/>
          <a:ext cx="4491962" cy="2584545"/>
        </p:xfrm>
        <a:graphic>
          <a:graphicData uri="http://schemas.openxmlformats.org/drawingml/2006/table">
            <a:tbl>
              <a:tblPr firstRow="1">
                <a:tableStyleId>{FABFCF23-3B69-468F-B69F-88F6DE6A72F2}</a:tableStyleId>
              </a:tblPr>
              <a:tblGrid>
                <a:gridCol w="1710324">
                  <a:extLst>
                    <a:ext uri="{9D8B030D-6E8A-4147-A177-3AD203B41FA5}">
                      <a16:colId xmlns:a16="http://schemas.microsoft.com/office/drawing/2014/main" val="4136335372"/>
                    </a:ext>
                  </a:extLst>
                </a:gridCol>
                <a:gridCol w="344964">
                  <a:extLst>
                    <a:ext uri="{9D8B030D-6E8A-4147-A177-3AD203B41FA5}">
                      <a16:colId xmlns:a16="http://schemas.microsoft.com/office/drawing/2014/main" val="2121948857"/>
                    </a:ext>
                  </a:extLst>
                </a:gridCol>
                <a:gridCol w="344361">
                  <a:extLst>
                    <a:ext uri="{9D8B030D-6E8A-4147-A177-3AD203B41FA5}">
                      <a16:colId xmlns:a16="http://schemas.microsoft.com/office/drawing/2014/main" val="3565924504"/>
                    </a:ext>
                  </a:extLst>
                </a:gridCol>
                <a:gridCol w="346173">
                  <a:extLst>
                    <a:ext uri="{9D8B030D-6E8A-4147-A177-3AD203B41FA5}">
                      <a16:colId xmlns:a16="http://schemas.microsoft.com/office/drawing/2014/main" val="1150478025"/>
                    </a:ext>
                  </a:extLst>
                </a:gridCol>
                <a:gridCol w="800659">
                  <a:extLst>
                    <a:ext uri="{9D8B030D-6E8A-4147-A177-3AD203B41FA5}">
                      <a16:colId xmlns:a16="http://schemas.microsoft.com/office/drawing/2014/main" val="215086540"/>
                    </a:ext>
                  </a:extLst>
                </a:gridCol>
                <a:gridCol w="513520">
                  <a:extLst>
                    <a:ext uri="{9D8B030D-6E8A-4147-A177-3AD203B41FA5}">
                      <a16:colId xmlns:a16="http://schemas.microsoft.com/office/drawing/2014/main" val="1335461785"/>
                    </a:ext>
                  </a:extLst>
                </a:gridCol>
                <a:gridCol w="431961">
                  <a:extLst>
                    <a:ext uri="{9D8B030D-6E8A-4147-A177-3AD203B41FA5}">
                      <a16:colId xmlns:a16="http://schemas.microsoft.com/office/drawing/2014/main" val="1435053217"/>
                    </a:ext>
                  </a:extLst>
                </a:gridCol>
              </a:tblGrid>
              <a:tr h="172303">
                <a:tc>
                  <a:txBody>
                    <a:bodyPr/>
                    <a:lstStyle/>
                    <a:p>
                      <a:pPr algn="ctr"/>
                      <a:r>
                        <a:rPr lang="es-ES" sz="1100" kern="100" dirty="0">
                          <a:effectLst/>
                        </a:rPr>
                        <a:t>Variable</a:t>
                      </a:r>
                      <a:endParaRPr lang="es-E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3">
                  <a:txBody>
                    <a:bodyPr/>
                    <a:lstStyle/>
                    <a:p>
                      <a:pPr algn="ctr"/>
                      <a:r>
                        <a:rPr lang="es-ES" sz="1100" kern="100">
                          <a:effectLst/>
                        </a:rPr>
                        <a:t>Niveles</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tc hMerge="1">
                  <a:txBody>
                    <a:bodyPr/>
                    <a:lstStyle/>
                    <a:p>
                      <a:endParaRPr lang="es-ES"/>
                    </a:p>
                  </a:txBody>
                  <a:tcPr/>
                </a:tc>
                <a:tc gridSpan="3">
                  <a:txBody>
                    <a:bodyPr/>
                    <a:lstStyle/>
                    <a:p>
                      <a:pPr algn="ctr"/>
                      <a:r>
                        <a:rPr lang="es-ES" sz="1100" kern="100">
                          <a:effectLst/>
                        </a:rPr>
                        <a:t>Muestras por nivel</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606670203"/>
                  </a:ext>
                </a:extLst>
              </a:tr>
              <a:tr h="516909">
                <a:tc>
                  <a:txBody>
                    <a:bodyPr/>
                    <a:lstStyle/>
                    <a:p>
                      <a:pPr algn="ctr"/>
                      <a:r>
                        <a:rPr lang="es-ES" sz="1100" kern="100" dirty="0">
                          <a:effectLst/>
                        </a:rPr>
                        <a:t> </a:t>
                      </a:r>
                      <a:endParaRPr lang="es-ES" sz="1200" dirty="0">
                        <a:effectLst/>
                      </a:endParaRPr>
                    </a:p>
                    <a:p>
                      <a:pPr algn="ctr"/>
                      <a:r>
                        <a:rPr lang="es-ES" sz="1100" kern="100" dirty="0" err="1">
                          <a:effectLst/>
                        </a:rPr>
                        <a:t>Blood</a:t>
                      </a:r>
                      <a:r>
                        <a:rPr lang="es-ES" sz="1100" kern="100" dirty="0">
                          <a:effectLst/>
                        </a:rPr>
                        <a:t> urea (bu)</a:t>
                      </a:r>
                      <a:endParaRPr lang="es-E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0</a:t>
                      </a:r>
                      <a:endParaRPr lang="es-ES" sz="1200">
                        <a:effectLst/>
                      </a:endParaRPr>
                    </a:p>
                    <a:p>
                      <a:pPr algn="ctr"/>
                      <a:r>
                        <a:rPr lang="es-ES" sz="1100" kern="100">
                          <a:effectLst/>
                        </a:rPr>
                        <a:t>1</a:t>
                      </a:r>
                      <a:endParaRPr lang="es-ES" sz="1200">
                        <a:effectLst/>
                      </a:endParaRPr>
                    </a:p>
                    <a:p>
                      <a:pPr algn="ctr"/>
                      <a:r>
                        <a:rPr lang="es-ES" sz="1100" kern="100">
                          <a:effectLst/>
                        </a:rPr>
                        <a:t>2</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3</a:t>
                      </a:r>
                      <a:endParaRPr lang="es-ES" sz="1200">
                        <a:effectLst/>
                      </a:endParaRPr>
                    </a:p>
                    <a:p>
                      <a:pPr algn="ctr"/>
                      <a:r>
                        <a:rPr lang="es-ES" sz="1100" kern="100">
                          <a:effectLst/>
                        </a:rPr>
                        <a:t>4</a:t>
                      </a:r>
                      <a:endParaRPr lang="es-ES" sz="1200">
                        <a:effectLst/>
                      </a:endParaRPr>
                    </a:p>
                    <a:p>
                      <a:pPr algn="ctr"/>
                      <a:r>
                        <a:rPr lang="es-ES" sz="1100" kern="100">
                          <a:effectLst/>
                        </a:rPr>
                        <a:t>5</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6</a:t>
                      </a:r>
                      <a:endParaRPr lang="es-ES" sz="1200">
                        <a:effectLst/>
                      </a:endParaRPr>
                    </a:p>
                    <a:p>
                      <a:pPr algn="ctr"/>
                      <a:r>
                        <a:rPr lang="es-ES" sz="1100" kern="100">
                          <a:effectLst/>
                        </a:rPr>
                        <a:t>7</a:t>
                      </a:r>
                      <a:endParaRPr lang="es-ES" sz="1200">
                        <a:effectLst/>
                      </a:endParaRPr>
                    </a:p>
                    <a:p>
                      <a:pPr algn="ctr"/>
                      <a:r>
                        <a:rPr lang="es-ES" sz="1100" kern="100">
                          <a:effectLst/>
                        </a:rPr>
                        <a:t> </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108</a:t>
                      </a:r>
                      <a:endParaRPr lang="es-ES" sz="1200">
                        <a:effectLst/>
                      </a:endParaRPr>
                    </a:p>
                    <a:p>
                      <a:pPr algn="ctr"/>
                      <a:r>
                        <a:rPr lang="es-ES" sz="1100" kern="100">
                          <a:effectLst/>
                        </a:rPr>
                        <a:t>16</a:t>
                      </a:r>
                      <a:endParaRPr lang="es-ES" sz="1200">
                        <a:effectLst/>
                      </a:endParaRPr>
                    </a:p>
                    <a:p>
                      <a:pPr algn="ctr"/>
                      <a:r>
                        <a:rPr lang="es-ES" sz="1100" kern="100">
                          <a:effectLst/>
                        </a:rPr>
                        <a:t>11</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5</a:t>
                      </a:r>
                      <a:endParaRPr lang="es-ES" sz="1200">
                        <a:effectLst/>
                      </a:endParaRPr>
                    </a:p>
                    <a:p>
                      <a:pPr algn="ctr"/>
                      <a:r>
                        <a:rPr lang="es-ES" sz="1100" kern="100">
                          <a:effectLst/>
                        </a:rPr>
                        <a:t>5</a:t>
                      </a:r>
                      <a:endParaRPr lang="es-ES" sz="1200">
                        <a:effectLst/>
                      </a:endParaRPr>
                    </a:p>
                    <a:p>
                      <a:pPr algn="ctr"/>
                      <a:r>
                        <a:rPr lang="es-ES" sz="1100" kern="100">
                          <a:effectLst/>
                        </a:rPr>
                        <a:t>1</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1</a:t>
                      </a:r>
                      <a:endParaRPr lang="es-ES" sz="1200">
                        <a:effectLst/>
                      </a:endParaRPr>
                    </a:p>
                    <a:p>
                      <a:pPr algn="ctr"/>
                      <a:r>
                        <a:rPr lang="es-ES" sz="1100" kern="100">
                          <a:effectLst/>
                        </a:rPr>
                        <a:t>1</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3583212"/>
                  </a:ext>
                </a:extLst>
              </a:tr>
              <a:tr h="516909">
                <a:tc>
                  <a:txBody>
                    <a:bodyPr/>
                    <a:lstStyle/>
                    <a:p>
                      <a:pPr algn="ctr"/>
                      <a:r>
                        <a:rPr lang="es-ES" sz="1100" kern="100">
                          <a:effectLst/>
                        </a:rPr>
                        <a:t> </a:t>
                      </a:r>
                      <a:endParaRPr lang="es-ES" sz="1200">
                        <a:effectLst/>
                      </a:endParaRPr>
                    </a:p>
                    <a:p>
                      <a:pPr algn="ctr"/>
                      <a:r>
                        <a:rPr lang="es-ES" sz="1100" kern="100">
                          <a:effectLst/>
                        </a:rPr>
                        <a:t>Sodium (sod)</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0</a:t>
                      </a:r>
                      <a:endParaRPr lang="es-ES" sz="1200">
                        <a:effectLst/>
                      </a:endParaRPr>
                    </a:p>
                    <a:p>
                      <a:pPr algn="ctr"/>
                      <a:r>
                        <a:rPr lang="es-ES" sz="1100" kern="100">
                          <a:effectLst/>
                        </a:rPr>
                        <a:t>1</a:t>
                      </a:r>
                      <a:endParaRPr lang="es-ES" sz="1200">
                        <a:effectLst/>
                      </a:endParaRPr>
                    </a:p>
                    <a:p>
                      <a:pPr algn="ctr"/>
                      <a:r>
                        <a:rPr lang="es-ES" sz="1100" kern="100">
                          <a:effectLst/>
                        </a:rPr>
                        <a:t>2</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3</a:t>
                      </a:r>
                      <a:endParaRPr lang="es-ES" sz="1200">
                        <a:effectLst/>
                      </a:endParaRPr>
                    </a:p>
                    <a:p>
                      <a:pPr algn="ctr"/>
                      <a:r>
                        <a:rPr lang="es-ES" sz="1100" kern="100">
                          <a:effectLst/>
                        </a:rPr>
                        <a:t>4</a:t>
                      </a:r>
                      <a:endParaRPr lang="es-ES" sz="1200">
                        <a:effectLst/>
                      </a:endParaRPr>
                    </a:p>
                    <a:p>
                      <a:pPr algn="ctr"/>
                      <a:r>
                        <a:rPr lang="es-ES" sz="1100" kern="100">
                          <a:effectLst/>
                        </a:rPr>
                        <a:t>5</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6</a:t>
                      </a:r>
                      <a:endParaRPr lang="es-ES" sz="1200">
                        <a:effectLst/>
                      </a:endParaRPr>
                    </a:p>
                    <a:p>
                      <a:pPr algn="ctr"/>
                      <a:r>
                        <a:rPr lang="es-ES" sz="1100" kern="100">
                          <a:effectLst/>
                        </a:rPr>
                        <a:t>7</a:t>
                      </a:r>
                      <a:endParaRPr lang="es-ES" sz="1200">
                        <a:effectLst/>
                      </a:endParaRPr>
                    </a:p>
                    <a:p>
                      <a:pPr algn="ctr"/>
                      <a:r>
                        <a:rPr lang="es-ES" sz="1100" kern="100">
                          <a:effectLst/>
                        </a:rPr>
                        <a:t>8</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4</a:t>
                      </a:r>
                      <a:endParaRPr lang="es-ES" sz="1200">
                        <a:effectLst/>
                      </a:endParaRPr>
                    </a:p>
                    <a:p>
                      <a:pPr algn="ctr"/>
                      <a:r>
                        <a:rPr lang="es-ES" sz="1100" kern="100">
                          <a:effectLst/>
                        </a:rPr>
                        <a:t>3</a:t>
                      </a:r>
                      <a:endParaRPr lang="es-ES" sz="1200">
                        <a:effectLst/>
                      </a:endParaRPr>
                    </a:p>
                    <a:p>
                      <a:pPr algn="ctr"/>
                      <a:r>
                        <a:rPr lang="es-ES" sz="1100" kern="100">
                          <a:effectLst/>
                        </a:rPr>
                        <a:t>6</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14</a:t>
                      </a:r>
                      <a:endParaRPr lang="es-ES" sz="1200">
                        <a:effectLst/>
                      </a:endParaRPr>
                    </a:p>
                    <a:p>
                      <a:pPr algn="ctr"/>
                      <a:r>
                        <a:rPr lang="es-ES" sz="1100" kern="100">
                          <a:effectLst/>
                        </a:rPr>
                        <a:t>92</a:t>
                      </a:r>
                      <a:endParaRPr lang="es-ES" sz="1200">
                        <a:effectLst/>
                      </a:endParaRPr>
                    </a:p>
                    <a:p>
                      <a:pPr algn="ctr"/>
                      <a:r>
                        <a:rPr lang="es-ES" sz="1100" kern="100">
                          <a:effectLst/>
                        </a:rPr>
                        <a:t>49</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22</a:t>
                      </a:r>
                      <a:endParaRPr lang="es-ES" sz="1200">
                        <a:effectLst/>
                      </a:endParaRPr>
                    </a:p>
                    <a:p>
                      <a:pPr algn="ctr"/>
                      <a:r>
                        <a:rPr lang="es-ES" sz="1100" kern="100">
                          <a:effectLst/>
                        </a:rPr>
                        <a:t>9</a:t>
                      </a:r>
                      <a:endParaRPr lang="es-ES" sz="1200">
                        <a:effectLst/>
                      </a:endParaRPr>
                    </a:p>
                    <a:p>
                      <a:pPr algn="ctr"/>
                      <a:r>
                        <a:rPr lang="es-ES" sz="1100" kern="100">
                          <a:effectLst/>
                        </a:rPr>
                        <a:t>1</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85682562"/>
                  </a:ext>
                </a:extLst>
              </a:tr>
              <a:tr h="516909">
                <a:tc>
                  <a:txBody>
                    <a:bodyPr/>
                    <a:lstStyle/>
                    <a:p>
                      <a:pPr algn="ctr"/>
                      <a:r>
                        <a:rPr lang="es-ES" sz="1100" kern="100">
                          <a:effectLst/>
                        </a:rPr>
                        <a:t> </a:t>
                      </a:r>
                      <a:endParaRPr lang="es-ES" sz="1200">
                        <a:effectLst/>
                      </a:endParaRPr>
                    </a:p>
                    <a:p>
                      <a:pPr algn="ctr"/>
                      <a:r>
                        <a:rPr lang="es-ES" sz="1100" kern="100">
                          <a:effectLst/>
                        </a:rPr>
                        <a:t>Serum creatinine (sc)</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0</a:t>
                      </a:r>
                      <a:endParaRPr lang="es-ES" sz="1200">
                        <a:effectLst/>
                      </a:endParaRPr>
                    </a:p>
                    <a:p>
                      <a:pPr algn="ctr"/>
                      <a:r>
                        <a:rPr lang="es-ES" sz="1100" kern="100">
                          <a:effectLst/>
                        </a:rPr>
                        <a:t>1</a:t>
                      </a:r>
                      <a:endParaRPr lang="es-ES" sz="1200">
                        <a:effectLst/>
                      </a:endParaRPr>
                    </a:p>
                    <a:p>
                      <a:pPr algn="ctr"/>
                      <a:r>
                        <a:rPr lang="es-ES" sz="1100" kern="100">
                          <a:effectLst/>
                        </a:rPr>
                        <a:t>2</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3</a:t>
                      </a:r>
                      <a:endParaRPr lang="es-ES" sz="1200">
                        <a:effectLst/>
                      </a:endParaRPr>
                    </a:p>
                    <a:p>
                      <a:pPr algn="ctr"/>
                      <a:r>
                        <a:rPr lang="es-ES" sz="1100" kern="100">
                          <a:effectLst/>
                        </a:rPr>
                        <a:t>4</a:t>
                      </a:r>
                      <a:endParaRPr lang="es-ES" sz="1200">
                        <a:effectLst/>
                      </a:endParaRPr>
                    </a:p>
                    <a:p>
                      <a:pPr algn="ctr"/>
                      <a:r>
                        <a:rPr lang="es-ES" sz="1100" kern="100">
                          <a:effectLst/>
                        </a:rPr>
                        <a:t>5</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dirty="0">
                          <a:effectLst/>
                        </a:rPr>
                        <a:t>6</a:t>
                      </a:r>
                      <a:endParaRPr lang="es-ES" sz="1200" dirty="0">
                        <a:effectLst/>
                      </a:endParaRPr>
                    </a:p>
                    <a:p>
                      <a:pPr algn="ctr"/>
                      <a:r>
                        <a:rPr lang="es-ES" sz="1100" kern="100" dirty="0">
                          <a:effectLst/>
                        </a:rPr>
                        <a:t> </a:t>
                      </a:r>
                      <a:endParaRPr lang="es-E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dirty="0">
                          <a:effectLst/>
                        </a:rPr>
                        <a:t>159</a:t>
                      </a:r>
                      <a:endParaRPr lang="es-ES" sz="1200" dirty="0">
                        <a:effectLst/>
                      </a:endParaRPr>
                    </a:p>
                    <a:p>
                      <a:pPr algn="ctr"/>
                      <a:r>
                        <a:rPr lang="es-ES" sz="1100" kern="100" dirty="0">
                          <a:effectLst/>
                        </a:rPr>
                        <a:t>4</a:t>
                      </a:r>
                      <a:endParaRPr lang="es-ES" sz="1200" dirty="0">
                        <a:effectLst/>
                      </a:endParaRPr>
                    </a:p>
                    <a:p>
                      <a:pPr algn="ctr"/>
                      <a:r>
                        <a:rPr lang="es-ES" sz="1100" kern="100" dirty="0">
                          <a:effectLst/>
                        </a:rPr>
                        <a:t>1</a:t>
                      </a:r>
                      <a:endParaRPr lang="es-E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22</a:t>
                      </a:r>
                      <a:endParaRPr lang="es-ES" sz="1200">
                        <a:effectLst/>
                      </a:endParaRPr>
                    </a:p>
                    <a:p>
                      <a:pPr algn="ctr"/>
                      <a:r>
                        <a:rPr lang="es-ES" sz="1100" kern="100">
                          <a:effectLst/>
                        </a:rPr>
                        <a:t>9</a:t>
                      </a:r>
                      <a:endParaRPr lang="es-ES" sz="1200">
                        <a:effectLst/>
                      </a:endParaRPr>
                    </a:p>
                    <a:p>
                      <a:pPr algn="ctr"/>
                      <a:r>
                        <a:rPr lang="es-ES" sz="1100" kern="100">
                          <a:effectLst/>
                        </a:rPr>
                        <a:t>4</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1</a:t>
                      </a:r>
                      <a:endParaRPr lang="es-ES" sz="1200">
                        <a:effectLst/>
                      </a:endParaRPr>
                    </a:p>
                    <a:p>
                      <a:pPr algn="ctr"/>
                      <a:r>
                        <a:rPr lang="es-ES" sz="1100" kern="100">
                          <a:effectLst/>
                        </a:rPr>
                        <a:t> </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0256961"/>
                  </a:ext>
                </a:extLst>
              </a:tr>
              <a:tr h="344606">
                <a:tc>
                  <a:txBody>
                    <a:bodyPr/>
                    <a:lstStyle/>
                    <a:p>
                      <a:pPr algn="ctr"/>
                      <a:r>
                        <a:rPr lang="es-ES" sz="1100" kern="100">
                          <a:effectLst/>
                        </a:rPr>
                        <a:t>Potassium (pot)</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0</a:t>
                      </a:r>
                      <a:endParaRPr lang="es-ES" sz="1200">
                        <a:effectLst/>
                      </a:endParaRPr>
                    </a:p>
                    <a:p>
                      <a:pPr algn="ctr"/>
                      <a:r>
                        <a:rPr lang="es-ES" sz="1100" kern="100">
                          <a:effectLst/>
                        </a:rPr>
                        <a:t>1</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gn="just"/>
                      <a:r>
                        <a:rPr lang="es-ES" sz="1100" kern="100" dirty="0">
                          <a:effectLst/>
                        </a:rPr>
                        <a:t>        2</a:t>
                      </a:r>
                      <a:endParaRPr lang="es-ES" sz="1200" dirty="0">
                        <a:effectLst/>
                      </a:endParaRPr>
                    </a:p>
                    <a:p>
                      <a:pPr algn="just"/>
                      <a:r>
                        <a:rPr lang="es-ES" sz="1100" kern="100" dirty="0">
                          <a:effectLst/>
                        </a:rPr>
                        <a:t>        3</a:t>
                      </a:r>
                      <a:endParaRPr lang="es-E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tc>
                  <a:txBody>
                    <a:bodyPr/>
                    <a:lstStyle/>
                    <a:p>
                      <a:pPr algn="ctr"/>
                      <a:r>
                        <a:rPr lang="es-ES" sz="1100" kern="100">
                          <a:effectLst/>
                        </a:rPr>
                        <a:t>197</a:t>
                      </a:r>
                      <a:endParaRPr lang="es-ES" sz="1200">
                        <a:effectLst/>
                      </a:endParaRPr>
                    </a:p>
                    <a:p>
                      <a:pPr algn="ctr"/>
                      <a:r>
                        <a:rPr lang="es-ES" sz="1100" kern="100">
                          <a:effectLst/>
                        </a:rPr>
                        <a:t>1</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2">
                  <a:txBody>
                    <a:bodyPr/>
                    <a:lstStyle/>
                    <a:p>
                      <a:pPr marL="5715" algn="just"/>
                      <a:r>
                        <a:rPr lang="es-ES" sz="1100" kern="100" dirty="0">
                          <a:effectLst/>
                        </a:rPr>
                        <a:t>             1</a:t>
                      </a:r>
                      <a:endParaRPr lang="es-ES" sz="1200" dirty="0">
                        <a:effectLst/>
                      </a:endParaRPr>
                    </a:p>
                    <a:p>
                      <a:pPr marL="5715" algn="just"/>
                      <a:r>
                        <a:rPr lang="es-ES" sz="1100" kern="100" dirty="0">
                          <a:effectLst/>
                        </a:rPr>
                        <a:t>             1</a:t>
                      </a:r>
                      <a:endParaRPr lang="es-ES" dirty="0"/>
                    </a:p>
                  </a:txBody>
                  <a:tcPr marL="68580" marR="68580" marT="0" marB="0"/>
                </a:tc>
                <a:tc hMerge="1">
                  <a:txBody>
                    <a:bodyPr/>
                    <a:lstStyle/>
                    <a:p>
                      <a:endParaRPr lang="es-ES"/>
                    </a:p>
                  </a:txBody>
                  <a:tcPr/>
                </a:tc>
                <a:extLst>
                  <a:ext uri="{0D108BD9-81ED-4DB2-BD59-A6C34878D82A}">
                    <a16:rowId xmlns:a16="http://schemas.microsoft.com/office/drawing/2014/main" val="1207103144"/>
                  </a:ext>
                </a:extLst>
              </a:tr>
              <a:tr h="516909">
                <a:tc>
                  <a:txBody>
                    <a:bodyPr/>
                    <a:lstStyle/>
                    <a:p>
                      <a:pPr algn="ctr"/>
                      <a:r>
                        <a:rPr lang="es-ES" sz="1100" kern="100">
                          <a:effectLst/>
                        </a:rPr>
                        <a:t> </a:t>
                      </a:r>
                      <a:endParaRPr lang="es-ES" sz="1200">
                        <a:effectLst/>
                      </a:endParaRPr>
                    </a:p>
                    <a:p>
                      <a:pPr algn="ctr"/>
                      <a:r>
                        <a:rPr lang="es-ES" sz="1100" kern="100">
                          <a:effectLst/>
                        </a:rPr>
                        <a:t>Sugar (su)</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0</a:t>
                      </a:r>
                      <a:endParaRPr lang="es-ES" sz="1200">
                        <a:effectLst/>
                      </a:endParaRPr>
                    </a:p>
                    <a:p>
                      <a:pPr algn="ctr"/>
                      <a:r>
                        <a:rPr lang="es-ES" sz="1100" kern="100">
                          <a:effectLst/>
                        </a:rPr>
                        <a:t>1</a:t>
                      </a:r>
                      <a:endParaRPr lang="es-ES" sz="1200">
                        <a:effectLst/>
                      </a:endParaRPr>
                    </a:p>
                    <a:p>
                      <a:pPr algn="ctr"/>
                      <a:r>
                        <a:rPr lang="es-ES" sz="1100" kern="100">
                          <a:effectLst/>
                        </a:rPr>
                        <a:t>2</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gn="just"/>
                      <a:r>
                        <a:rPr lang="es-ES" sz="1100" kern="100" dirty="0">
                          <a:effectLst/>
                        </a:rPr>
                        <a:t>        3</a:t>
                      </a:r>
                      <a:endParaRPr lang="es-ES" sz="1200" dirty="0">
                        <a:effectLst/>
                      </a:endParaRPr>
                    </a:p>
                    <a:p>
                      <a:pPr algn="just"/>
                      <a:r>
                        <a:rPr lang="es-ES" sz="1100" kern="100" dirty="0">
                          <a:effectLst/>
                        </a:rPr>
                        <a:t>        4</a:t>
                      </a:r>
                      <a:endParaRPr lang="es-ES" sz="1200" dirty="0">
                        <a:effectLst/>
                      </a:endParaRPr>
                    </a:p>
                    <a:p>
                      <a:pPr algn="just"/>
                      <a:r>
                        <a:rPr lang="es-ES" sz="1100" kern="100" dirty="0">
                          <a:effectLst/>
                        </a:rPr>
                        <a:t>        5</a:t>
                      </a:r>
                      <a:endParaRPr lang="es-E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tc>
                  <a:txBody>
                    <a:bodyPr/>
                    <a:lstStyle/>
                    <a:p>
                      <a:pPr algn="ctr"/>
                      <a:r>
                        <a:rPr lang="es-ES" sz="1100" kern="100">
                          <a:effectLst/>
                        </a:rPr>
                        <a:t>170</a:t>
                      </a:r>
                      <a:endParaRPr lang="es-ES" sz="1200">
                        <a:effectLst/>
                      </a:endParaRPr>
                    </a:p>
                    <a:p>
                      <a:pPr algn="ctr"/>
                      <a:r>
                        <a:rPr lang="es-ES" sz="1100" kern="100">
                          <a:effectLst/>
                        </a:rPr>
                        <a:t>6</a:t>
                      </a:r>
                      <a:endParaRPr lang="es-ES" sz="1200">
                        <a:effectLst/>
                      </a:endParaRPr>
                    </a:p>
                    <a:p>
                      <a:pPr algn="ctr"/>
                      <a:r>
                        <a:rPr lang="es-ES" sz="1100" kern="100">
                          <a:effectLst/>
                        </a:rPr>
                        <a:t>9</a:t>
                      </a:r>
                      <a:endParaRPr lang="es-E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gn="just"/>
                      <a:r>
                        <a:rPr lang="es-ES" sz="1100" kern="100" dirty="0">
                          <a:effectLst/>
                        </a:rPr>
                        <a:t>             8</a:t>
                      </a:r>
                      <a:endParaRPr lang="es-ES" sz="1200" dirty="0">
                        <a:effectLst/>
                      </a:endParaRPr>
                    </a:p>
                    <a:p>
                      <a:pPr algn="just"/>
                      <a:r>
                        <a:rPr lang="es-ES" sz="1100" kern="100" dirty="0">
                          <a:effectLst/>
                        </a:rPr>
                        <a:t>             6  </a:t>
                      </a:r>
                      <a:endParaRPr lang="es-ES" sz="1200" dirty="0">
                        <a:effectLst/>
                      </a:endParaRPr>
                    </a:p>
                    <a:p>
                      <a:pPr algn="just"/>
                      <a:r>
                        <a:rPr lang="es-ES" sz="1100" kern="100" dirty="0">
                          <a:effectLst/>
                        </a:rPr>
                        <a:t>             1</a:t>
                      </a:r>
                      <a:endParaRPr lang="es-ES" dirty="0"/>
                    </a:p>
                  </a:txBody>
                  <a:tcPr marL="68580" marR="68580" marT="0" marB="0"/>
                </a:tc>
                <a:tc hMerge="1">
                  <a:txBody>
                    <a:bodyPr/>
                    <a:lstStyle/>
                    <a:p>
                      <a:endParaRPr lang="es-ES"/>
                    </a:p>
                  </a:txBody>
                  <a:tcPr/>
                </a:tc>
                <a:extLst>
                  <a:ext uri="{0D108BD9-81ED-4DB2-BD59-A6C34878D82A}">
                    <a16:rowId xmlns:a16="http://schemas.microsoft.com/office/drawing/2014/main" val="870150887"/>
                  </a:ext>
                </a:extLst>
              </a:tr>
            </a:tbl>
          </a:graphicData>
        </a:graphic>
      </p:graphicFrame>
      <p:sp>
        <p:nvSpPr>
          <p:cNvPr id="5" name="CuadroTexto 4">
            <a:extLst>
              <a:ext uri="{FF2B5EF4-FFF2-40B4-BE49-F238E27FC236}">
                <a16:creationId xmlns:a16="http://schemas.microsoft.com/office/drawing/2014/main" id="{547197EE-8030-DF0C-37FB-900F227A5A60}"/>
              </a:ext>
            </a:extLst>
          </p:cNvPr>
          <p:cNvSpPr txBox="1"/>
          <p:nvPr/>
        </p:nvSpPr>
        <p:spPr>
          <a:xfrm>
            <a:off x="629174" y="1565246"/>
            <a:ext cx="4491961" cy="2308324"/>
          </a:xfrm>
          <a:prstGeom prst="rect">
            <a:avLst/>
          </a:prstGeom>
          <a:noFill/>
        </p:spPr>
        <p:txBody>
          <a:bodyPr wrap="square">
            <a:spAutoFit/>
          </a:bodyPr>
          <a:lstStyle/>
          <a:p>
            <a:pPr marL="285750" indent="-285750" algn="just">
              <a:buFont typeface="Arial" panose="020B0604020202020204" pitchFamily="34" charset="0"/>
              <a:buChar char="•"/>
            </a:pPr>
            <a:r>
              <a:rPr lang="es-ES" b="0" i="0" dirty="0">
                <a:effectLst/>
                <a:latin typeface="Arial" panose="020B0604020202020204" pitchFamily="34" charset="0"/>
                <a:cs typeface="Arial" panose="020B0604020202020204" pitchFamily="34" charset="0"/>
              </a:rPr>
              <a:t>Tamaño muestral insuficiente.</a:t>
            </a:r>
          </a:p>
          <a:p>
            <a:pPr marL="285750" indent="-285750" algn="just">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solidFill>
                  <a:srgbClr val="0D0D0D"/>
                </a:solidFill>
                <a:latin typeface="Arial" panose="020B0604020202020204" pitchFamily="34" charset="0"/>
                <a:ea typeface="Times New Roman" panose="02020603050405020304" pitchFamily="18" charset="0"/>
              </a:rPr>
              <a:t>Distribución desequilibrada de los niveles de algunas variables</a:t>
            </a:r>
            <a:r>
              <a:rPr lang="es-ES" sz="1800" dirty="0">
                <a:solidFill>
                  <a:srgbClr val="0D0D0D"/>
                </a:solidFill>
                <a:effectLst/>
                <a:latin typeface="Arial" panose="020B0604020202020204" pitchFamily="34" charset="0"/>
                <a:ea typeface="Times New Roman" panose="02020603050405020304" pitchFamily="18" charset="0"/>
              </a:rPr>
              <a:t>.</a:t>
            </a:r>
          </a:p>
          <a:p>
            <a:pPr marL="285750" indent="-285750" algn="just">
              <a:buFont typeface="Arial" panose="020B0604020202020204" pitchFamily="34" charset="0"/>
              <a:buChar char="•"/>
            </a:pPr>
            <a:endParaRPr lang="es-ES" dirty="0">
              <a:solidFill>
                <a:srgbClr val="0D0D0D"/>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solidFill>
                  <a:srgbClr val="0D0D0D"/>
                </a:solidFill>
                <a:latin typeface="Arial" panose="020B0604020202020204" pitchFamily="34" charset="0"/>
                <a:cs typeface="Arial" panose="020B0604020202020204" pitchFamily="34" charset="0"/>
              </a:rPr>
              <a:t>Toma de datos en un entorno sesgado.</a:t>
            </a:r>
          </a:p>
          <a:p>
            <a:pPr marL="285750" indent="-285750" algn="just">
              <a:buFont typeface="Arial" panose="020B0604020202020204" pitchFamily="34" charset="0"/>
              <a:buChar char="•"/>
            </a:pPr>
            <a:endParaRPr lang="es-ES" dirty="0">
              <a:solidFill>
                <a:srgbClr val="0D0D0D"/>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800" dirty="0">
                <a:solidFill>
                  <a:srgbClr val="0D0D0D"/>
                </a:solidFill>
                <a:effectLst/>
                <a:latin typeface="Arial" panose="020B0604020202020204" pitchFamily="34" charset="0"/>
                <a:ea typeface="Times New Roman" panose="02020603050405020304" pitchFamily="18" charset="0"/>
                <a:cs typeface="Arial" panose="020B0604020202020204" pitchFamily="34" charset="0"/>
              </a:rPr>
              <a:t>Dimorfismo sexual y sesgo racial.</a:t>
            </a:r>
            <a:endParaRPr lang="es-ES" dirty="0">
              <a:latin typeface="Arial" panose="020B0604020202020204" pitchFamily="34" charset="0"/>
              <a:cs typeface="Arial" panose="020B0604020202020204" pitchFamily="34" charset="0"/>
            </a:endParaRPr>
          </a:p>
        </p:txBody>
      </p:sp>
      <p:pic>
        <p:nvPicPr>
          <p:cNvPr id="7" name="Imagen 6" descr="Gráfico, Histograma&#10;&#10;Descripción generada automáticamente">
            <a:extLst>
              <a:ext uri="{FF2B5EF4-FFF2-40B4-BE49-F238E27FC236}">
                <a16:creationId xmlns:a16="http://schemas.microsoft.com/office/drawing/2014/main" id="{33DC0FFF-C541-2B14-F267-CE59D8648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091" y="2919204"/>
            <a:ext cx="5534025" cy="3630851"/>
          </a:xfrm>
          <a:prstGeom prst="rect">
            <a:avLst/>
          </a:prstGeom>
        </p:spPr>
      </p:pic>
      <p:pic>
        <p:nvPicPr>
          <p:cNvPr id="9" name="Imagen 8">
            <a:extLst>
              <a:ext uri="{FF2B5EF4-FFF2-40B4-BE49-F238E27FC236}">
                <a16:creationId xmlns:a16="http://schemas.microsoft.com/office/drawing/2014/main" id="{5287C4AA-7885-2804-3744-F2312B833D38}"/>
              </a:ext>
            </a:extLst>
          </p:cNvPr>
          <p:cNvPicPr>
            <a:picLocks noChangeAspect="1"/>
          </p:cNvPicPr>
          <p:nvPr/>
        </p:nvPicPr>
        <p:blipFill>
          <a:blip r:embed="rId4"/>
          <a:stretch>
            <a:fillRect/>
          </a:stretch>
        </p:blipFill>
        <p:spPr>
          <a:xfrm>
            <a:off x="6178091" y="1492217"/>
            <a:ext cx="5534025" cy="1162050"/>
          </a:xfrm>
          <a:prstGeom prst="rect">
            <a:avLst/>
          </a:prstGeom>
        </p:spPr>
      </p:pic>
      <p:sp>
        <p:nvSpPr>
          <p:cNvPr id="11" name="CuadroTexto 10">
            <a:extLst>
              <a:ext uri="{FF2B5EF4-FFF2-40B4-BE49-F238E27FC236}">
                <a16:creationId xmlns:a16="http://schemas.microsoft.com/office/drawing/2014/main" id="{2A9BF341-FF9B-F0B8-CB4D-094002C720A6}"/>
              </a:ext>
            </a:extLst>
          </p:cNvPr>
          <p:cNvSpPr txBox="1"/>
          <p:nvPr/>
        </p:nvSpPr>
        <p:spPr>
          <a:xfrm>
            <a:off x="629174" y="6596390"/>
            <a:ext cx="6097554" cy="261610"/>
          </a:xfrm>
          <a:prstGeom prst="rect">
            <a:avLst/>
          </a:prstGeom>
          <a:noFill/>
        </p:spPr>
        <p:txBody>
          <a:bodyPr wrap="square">
            <a:spAutoFit/>
          </a:bodyPr>
          <a:lstStyle/>
          <a:p>
            <a:r>
              <a:rPr lang="es-ES" sz="1100" dirty="0">
                <a:solidFill>
                  <a:schemeClr val="bg1"/>
                </a:solidFill>
                <a:latin typeface="Arial" panose="020B0604020202020204" pitchFamily="34" charset="0"/>
                <a:ea typeface="Times New Roman" panose="02020603050405020304" pitchFamily="18" charset="0"/>
                <a:cs typeface="Arial" panose="020B0604020202020204" pitchFamily="34" charset="0"/>
              </a:rPr>
              <a:t>Fig. 30</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Ejemplo de variables descompensadas</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endParaRPr lang="es-ES" sz="1100" dirty="0">
              <a:solidFill>
                <a:schemeClr val="bg1"/>
              </a:solidFill>
            </a:endParaRPr>
          </a:p>
        </p:txBody>
      </p:sp>
      <p:sp>
        <p:nvSpPr>
          <p:cNvPr id="12" name="CuadroTexto 11">
            <a:extLst>
              <a:ext uri="{FF2B5EF4-FFF2-40B4-BE49-F238E27FC236}">
                <a16:creationId xmlns:a16="http://schemas.microsoft.com/office/drawing/2014/main" id="{98F9DB4B-82D5-C8E9-7C61-AFF15E522CF0}"/>
              </a:ext>
            </a:extLst>
          </p:cNvPr>
          <p:cNvSpPr txBox="1"/>
          <p:nvPr/>
        </p:nvSpPr>
        <p:spPr>
          <a:xfrm>
            <a:off x="6094446" y="6596390"/>
            <a:ext cx="6097554" cy="261610"/>
          </a:xfrm>
          <a:prstGeom prst="rect">
            <a:avLst/>
          </a:prstGeom>
          <a:noFill/>
        </p:spPr>
        <p:txBody>
          <a:bodyPr wrap="square">
            <a:spAutoFit/>
          </a:bodyPr>
          <a:lstStyle/>
          <a:p>
            <a:r>
              <a:rPr lang="es-ES" sz="1100" dirty="0">
                <a:solidFill>
                  <a:schemeClr val="bg1"/>
                </a:solidFill>
                <a:latin typeface="Arial" panose="020B0604020202020204" pitchFamily="34" charset="0"/>
                <a:ea typeface="Times New Roman" panose="02020603050405020304" pitchFamily="18" charset="0"/>
                <a:cs typeface="Arial" panose="020B0604020202020204" pitchFamily="34" charset="0"/>
              </a:rPr>
              <a:t>Fig. 32</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Distribución de los niveles de hemoglobina (g/dl) en hombres y mujeres. [37]</a:t>
            </a:r>
            <a:endParaRPr lang="es-ES" sz="1100" dirty="0">
              <a:solidFill>
                <a:schemeClr val="bg1"/>
              </a:solidFill>
            </a:endParaRPr>
          </a:p>
        </p:txBody>
      </p:sp>
      <p:sp>
        <p:nvSpPr>
          <p:cNvPr id="13" name="CuadroTexto 12">
            <a:extLst>
              <a:ext uri="{FF2B5EF4-FFF2-40B4-BE49-F238E27FC236}">
                <a16:creationId xmlns:a16="http://schemas.microsoft.com/office/drawing/2014/main" id="{C3919882-E668-BB2A-92A9-55D5C081B5A5}"/>
              </a:ext>
            </a:extLst>
          </p:cNvPr>
          <p:cNvSpPr txBox="1"/>
          <p:nvPr/>
        </p:nvSpPr>
        <p:spPr>
          <a:xfrm>
            <a:off x="6094446" y="2654267"/>
            <a:ext cx="6097554" cy="261610"/>
          </a:xfrm>
          <a:prstGeom prst="rect">
            <a:avLst/>
          </a:prstGeom>
          <a:noFill/>
        </p:spPr>
        <p:txBody>
          <a:bodyPr wrap="square">
            <a:spAutoFit/>
          </a:bodyPr>
          <a:lstStyle/>
          <a:p>
            <a:r>
              <a:rPr lang="es-ES" sz="1100" dirty="0">
                <a:solidFill>
                  <a:schemeClr val="bg1"/>
                </a:solidFill>
                <a:latin typeface="Arial" panose="020B0604020202020204" pitchFamily="34" charset="0"/>
                <a:ea typeface="Times New Roman" panose="02020603050405020304" pitchFamily="18" charset="0"/>
                <a:cs typeface="Arial" panose="020B0604020202020204" pitchFamily="34" charset="0"/>
              </a:rPr>
              <a:t>Fig. 31</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.Artículo que trata de los sesgos raciales en ML.</a:t>
            </a:r>
            <a:endParaRPr lang="es-ES" sz="1100" dirty="0">
              <a:solidFill>
                <a:schemeClr val="bg1"/>
              </a:solidFill>
            </a:endParaRPr>
          </a:p>
        </p:txBody>
      </p:sp>
    </p:spTree>
    <p:extLst>
      <p:ext uri="{BB962C8B-B14F-4D97-AF65-F5344CB8AC3E}">
        <p14:creationId xmlns:p14="http://schemas.microsoft.com/office/powerpoint/2010/main" val="1252057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B1BE98F-28D0-B793-AB02-1F42F6317508}"/>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6F815EE7-60D4-F88B-3B8B-70ADDC57783E}"/>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a:solidFill>
                  <a:srgbClr val="FFFFFF"/>
                </a:solidFill>
              </a:rPr>
              <a:t>Discusión: Implicaciones éticas.</a:t>
            </a:r>
            <a:endParaRPr lang="en-US" sz="3100" dirty="0">
              <a:solidFill>
                <a:srgbClr val="FFFFFF"/>
              </a:solidFill>
            </a:endParaRPr>
          </a:p>
        </p:txBody>
      </p:sp>
      <p:sp>
        <p:nvSpPr>
          <p:cNvPr id="4" name="CuadroTexto 3">
            <a:extLst>
              <a:ext uri="{FF2B5EF4-FFF2-40B4-BE49-F238E27FC236}">
                <a16:creationId xmlns:a16="http://schemas.microsoft.com/office/drawing/2014/main" id="{AEF41CA3-AC00-3C6E-2DC0-8AE82493F032}"/>
              </a:ext>
            </a:extLst>
          </p:cNvPr>
          <p:cNvSpPr txBox="1"/>
          <p:nvPr/>
        </p:nvSpPr>
        <p:spPr>
          <a:xfrm>
            <a:off x="272963" y="1622801"/>
            <a:ext cx="4491961" cy="2585323"/>
          </a:xfrm>
          <a:prstGeom prst="rect">
            <a:avLst/>
          </a:prstGeom>
          <a:noFill/>
        </p:spPr>
        <p:txBody>
          <a:bodyPr wrap="square">
            <a:spAutoFit/>
          </a:bodyPr>
          <a:lstStyle/>
          <a:p>
            <a:pPr marL="285750" indent="-285750" algn="just">
              <a:buFont typeface="Arial" panose="020B0604020202020204" pitchFamily="34" charset="0"/>
              <a:buChar char="•"/>
            </a:pPr>
            <a:r>
              <a:rPr lang="es-ES" b="0" i="0" dirty="0">
                <a:effectLst/>
                <a:latin typeface="Arial" panose="020B0604020202020204" pitchFamily="34" charset="0"/>
                <a:cs typeface="Arial" panose="020B0604020202020204" pitchFamily="34" charset="0"/>
              </a:rPr>
              <a:t>Transparencia y </a:t>
            </a:r>
            <a:r>
              <a:rPr lang="es-ES" b="0" i="0" dirty="0" err="1">
                <a:effectLst/>
                <a:latin typeface="Arial" panose="020B0604020202020204" pitchFamily="34" charset="0"/>
                <a:cs typeface="Arial" panose="020B0604020202020204" pitchFamily="34" charset="0"/>
              </a:rPr>
              <a:t>explicabilidad</a:t>
            </a:r>
            <a:r>
              <a:rPr lang="es-ES" b="0" i="0" dirty="0">
                <a:effectLst/>
                <a:latin typeface="Arial" panose="020B0604020202020204" pitchFamily="34" charset="0"/>
                <a:cs typeface="Arial" panose="020B0604020202020204" pitchFamily="34" charset="0"/>
              </a:rPr>
              <a:t> de los algoritmos de "caja negra".</a:t>
            </a:r>
          </a:p>
          <a:p>
            <a:pPr marL="285750" indent="-285750" algn="just">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solidFill>
                  <a:srgbClr val="0D0D0D"/>
                </a:solidFill>
                <a:latin typeface="Arial" panose="020B0604020202020204" pitchFamily="34" charset="0"/>
                <a:ea typeface="Times New Roman" panose="02020603050405020304" pitchFamily="18" charset="0"/>
              </a:rPr>
              <a:t>P</a:t>
            </a:r>
            <a:r>
              <a:rPr lang="es-ES" sz="1800" dirty="0">
                <a:solidFill>
                  <a:srgbClr val="0D0D0D"/>
                </a:solidFill>
                <a:effectLst/>
                <a:latin typeface="Arial" panose="020B0604020202020204" pitchFamily="34" charset="0"/>
                <a:ea typeface="Times New Roman" panose="02020603050405020304" pitchFamily="18" charset="0"/>
              </a:rPr>
              <a:t>erpetuación de estereotipos y desigualdades en la atención médica.</a:t>
            </a:r>
          </a:p>
          <a:p>
            <a:pPr marL="285750" indent="-285750" algn="just">
              <a:buFont typeface="Arial" panose="020B0604020202020204" pitchFamily="34" charset="0"/>
              <a:buChar char="•"/>
            </a:pPr>
            <a:endParaRPr lang="es-ES" dirty="0">
              <a:solidFill>
                <a:srgbClr val="0D0D0D"/>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solidFill>
                  <a:srgbClr val="0D0D0D"/>
                </a:solidFill>
                <a:latin typeface="Arial" panose="020B0604020202020204" pitchFamily="34" charset="0"/>
                <a:cs typeface="Arial" panose="020B0604020202020204" pitchFamily="34" charset="0"/>
              </a:rPr>
              <a:t>Privacidad y seguridad de los datos.</a:t>
            </a:r>
          </a:p>
          <a:p>
            <a:pPr marL="285750" indent="-285750" algn="just">
              <a:buFont typeface="Arial" panose="020B0604020202020204" pitchFamily="34" charset="0"/>
              <a:buChar char="•"/>
            </a:pPr>
            <a:endParaRPr lang="es-ES" dirty="0">
              <a:solidFill>
                <a:srgbClr val="0D0D0D"/>
              </a:solidFill>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7328057D-7E80-B2FB-EFD3-31E709B99F48}"/>
              </a:ext>
            </a:extLst>
          </p:cNvPr>
          <p:cNvPicPr>
            <a:picLocks noChangeAspect="1"/>
          </p:cNvPicPr>
          <p:nvPr/>
        </p:nvPicPr>
        <p:blipFill>
          <a:blip r:embed="rId3"/>
          <a:stretch>
            <a:fillRect/>
          </a:stretch>
        </p:blipFill>
        <p:spPr>
          <a:xfrm>
            <a:off x="5888155" y="1622801"/>
            <a:ext cx="5557686" cy="1290609"/>
          </a:xfrm>
          <a:prstGeom prst="rect">
            <a:avLst/>
          </a:prstGeom>
        </p:spPr>
      </p:pic>
      <p:pic>
        <p:nvPicPr>
          <p:cNvPr id="9" name="Imagen 8">
            <a:extLst>
              <a:ext uri="{FF2B5EF4-FFF2-40B4-BE49-F238E27FC236}">
                <a16:creationId xmlns:a16="http://schemas.microsoft.com/office/drawing/2014/main" id="{148443AF-B891-1D34-FE46-D098B3AB9CDD}"/>
              </a:ext>
            </a:extLst>
          </p:cNvPr>
          <p:cNvPicPr>
            <a:picLocks noChangeAspect="1"/>
          </p:cNvPicPr>
          <p:nvPr/>
        </p:nvPicPr>
        <p:blipFill>
          <a:blip r:embed="rId4"/>
          <a:stretch>
            <a:fillRect/>
          </a:stretch>
        </p:blipFill>
        <p:spPr>
          <a:xfrm>
            <a:off x="272963" y="4150568"/>
            <a:ext cx="4467225" cy="2162175"/>
          </a:xfrm>
          <a:prstGeom prst="rect">
            <a:avLst/>
          </a:prstGeom>
        </p:spPr>
      </p:pic>
      <p:pic>
        <p:nvPicPr>
          <p:cNvPr id="2052" name="Picture 4" descr="Amazon.com: Xiaomi Mi Smart Band 6 - 1.56'' AMOLED Touch Screen, SPO2,  Sleep Breathing Tracking, 5ATM Water Resistant, 14 Days Battery Life, 30  Sports Mode, Fitness, Steps, Sleep, Heart Rate Monitor [Official">
            <a:extLst>
              <a:ext uri="{FF2B5EF4-FFF2-40B4-BE49-F238E27FC236}">
                <a16:creationId xmlns:a16="http://schemas.microsoft.com/office/drawing/2014/main" id="{5B9AF224-6DE2-F3E1-D4F8-C92623EEC8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034" y="4150567"/>
            <a:ext cx="905911"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569F723C-E29D-25AA-332B-9A998C06A27B}"/>
              </a:ext>
            </a:extLst>
          </p:cNvPr>
          <p:cNvPicPr>
            <a:picLocks noChangeAspect="1"/>
          </p:cNvPicPr>
          <p:nvPr/>
        </p:nvPicPr>
        <p:blipFill>
          <a:blip r:embed="rId6"/>
          <a:stretch>
            <a:fillRect/>
          </a:stretch>
        </p:blipFill>
        <p:spPr>
          <a:xfrm>
            <a:off x="5887970" y="3329683"/>
            <a:ext cx="5557871" cy="1219200"/>
          </a:xfrm>
          <a:prstGeom prst="rect">
            <a:avLst/>
          </a:prstGeom>
        </p:spPr>
      </p:pic>
      <p:sp>
        <p:nvSpPr>
          <p:cNvPr id="13" name="CuadroTexto 12">
            <a:extLst>
              <a:ext uri="{FF2B5EF4-FFF2-40B4-BE49-F238E27FC236}">
                <a16:creationId xmlns:a16="http://schemas.microsoft.com/office/drawing/2014/main" id="{7EFED6D6-AD6E-D5D2-E0EC-78C1DAFDC38A}"/>
              </a:ext>
            </a:extLst>
          </p:cNvPr>
          <p:cNvSpPr txBox="1"/>
          <p:nvPr/>
        </p:nvSpPr>
        <p:spPr>
          <a:xfrm>
            <a:off x="272963" y="6374169"/>
            <a:ext cx="6097554" cy="261610"/>
          </a:xfrm>
          <a:prstGeom prst="rect">
            <a:avLst/>
          </a:prstGeom>
          <a:noFill/>
        </p:spPr>
        <p:txBody>
          <a:bodyPr wrap="square">
            <a:spAutoFit/>
          </a:bodyPr>
          <a:lstStyle/>
          <a:p>
            <a:r>
              <a:rPr lang="es-ES" sz="1100" dirty="0">
                <a:solidFill>
                  <a:schemeClr val="bg1"/>
                </a:solidFill>
                <a:latin typeface="Arial" panose="020B0604020202020204" pitchFamily="34" charset="0"/>
                <a:ea typeface="Times New Roman" panose="02020603050405020304" pitchFamily="18" charset="0"/>
                <a:cs typeface="Arial" panose="020B0604020202020204" pitchFamily="34" charset="0"/>
              </a:rPr>
              <a:t>Fig. 33</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Noticia de El Mundo sobre la vulnerabilidad de nuestros datos</a:t>
            </a:r>
            <a:endParaRPr lang="es-ES" sz="1100" dirty="0">
              <a:solidFill>
                <a:schemeClr val="bg1"/>
              </a:solidFill>
            </a:endParaRPr>
          </a:p>
        </p:txBody>
      </p:sp>
      <p:sp>
        <p:nvSpPr>
          <p:cNvPr id="14" name="CuadroTexto 13">
            <a:extLst>
              <a:ext uri="{FF2B5EF4-FFF2-40B4-BE49-F238E27FC236}">
                <a16:creationId xmlns:a16="http://schemas.microsoft.com/office/drawing/2014/main" id="{BB9A0A06-E62E-8B8E-02DE-32922211CF38}"/>
              </a:ext>
            </a:extLst>
          </p:cNvPr>
          <p:cNvSpPr txBox="1"/>
          <p:nvPr/>
        </p:nvSpPr>
        <p:spPr>
          <a:xfrm>
            <a:off x="5887971" y="2949414"/>
            <a:ext cx="6097554" cy="261610"/>
          </a:xfrm>
          <a:prstGeom prst="rect">
            <a:avLst/>
          </a:prstGeom>
          <a:noFill/>
        </p:spPr>
        <p:txBody>
          <a:bodyPr wrap="square">
            <a:spAutoFit/>
          </a:bodyPr>
          <a:lstStyle/>
          <a:p>
            <a:r>
              <a:rPr lang="es-ES" sz="1100" dirty="0">
                <a:solidFill>
                  <a:schemeClr val="bg1"/>
                </a:solidFill>
                <a:latin typeface="Arial" panose="020B0604020202020204" pitchFamily="34" charset="0"/>
                <a:ea typeface="Times New Roman" panose="02020603050405020304" pitchFamily="18" charset="0"/>
                <a:cs typeface="Arial" panose="020B0604020202020204" pitchFamily="34" charset="0"/>
              </a:rPr>
              <a:t>Fig. 34</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Noticia de </a:t>
            </a:r>
            <a:r>
              <a:rPr lang="es-ES" sz="1100" b="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Newtral</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sobre la vulnerabilidad de nuestros datos</a:t>
            </a:r>
            <a:endParaRPr lang="es-ES" sz="1100" dirty="0">
              <a:solidFill>
                <a:schemeClr val="bg1"/>
              </a:solidFill>
            </a:endParaRPr>
          </a:p>
        </p:txBody>
      </p:sp>
      <p:sp>
        <p:nvSpPr>
          <p:cNvPr id="15" name="CuadroTexto 14">
            <a:extLst>
              <a:ext uri="{FF2B5EF4-FFF2-40B4-BE49-F238E27FC236}">
                <a16:creationId xmlns:a16="http://schemas.microsoft.com/office/drawing/2014/main" id="{94FA398F-1F12-5D4E-94B5-28D97C328BCD}"/>
              </a:ext>
            </a:extLst>
          </p:cNvPr>
          <p:cNvSpPr txBox="1"/>
          <p:nvPr/>
        </p:nvSpPr>
        <p:spPr>
          <a:xfrm>
            <a:off x="5887971" y="4603385"/>
            <a:ext cx="6097554" cy="261610"/>
          </a:xfrm>
          <a:prstGeom prst="rect">
            <a:avLst/>
          </a:prstGeom>
          <a:noFill/>
        </p:spPr>
        <p:txBody>
          <a:bodyPr wrap="square">
            <a:spAutoFit/>
          </a:bodyPr>
          <a:lstStyle/>
          <a:p>
            <a:r>
              <a:rPr lang="es-ES" sz="1100" dirty="0">
                <a:solidFill>
                  <a:schemeClr val="bg1"/>
                </a:solidFill>
                <a:latin typeface="Arial" panose="020B0604020202020204" pitchFamily="34" charset="0"/>
                <a:ea typeface="Times New Roman" panose="02020603050405020304" pitchFamily="18" charset="0"/>
                <a:cs typeface="Arial" panose="020B0604020202020204" pitchFamily="34" charset="0"/>
              </a:rPr>
              <a:t>Fig. 35</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Noticia de Expansión sobre la vulnerabilidad de nuestros datos</a:t>
            </a:r>
            <a:endParaRPr lang="es-ES" sz="1100" dirty="0">
              <a:solidFill>
                <a:schemeClr val="bg1"/>
              </a:solidFill>
            </a:endParaRPr>
          </a:p>
        </p:txBody>
      </p:sp>
      <p:pic>
        <p:nvPicPr>
          <p:cNvPr id="19" name="Imagen 18">
            <a:extLst>
              <a:ext uri="{FF2B5EF4-FFF2-40B4-BE49-F238E27FC236}">
                <a16:creationId xmlns:a16="http://schemas.microsoft.com/office/drawing/2014/main" id="{07EB459C-95D9-C583-4C90-390457F975EB}"/>
              </a:ext>
            </a:extLst>
          </p:cNvPr>
          <p:cNvPicPr>
            <a:picLocks noChangeAspect="1"/>
          </p:cNvPicPr>
          <p:nvPr/>
        </p:nvPicPr>
        <p:blipFill>
          <a:blip r:embed="rId7"/>
          <a:stretch>
            <a:fillRect/>
          </a:stretch>
        </p:blipFill>
        <p:spPr>
          <a:xfrm>
            <a:off x="5887971" y="4983654"/>
            <a:ext cx="5557871" cy="1359802"/>
          </a:xfrm>
          <a:prstGeom prst="rect">
            <a:avLst/>
          </a:prstGeom>
        </p:spPr>
      </p:pic>
      <p:sp>
        <p:nvSpPr>
          <p:cNvPr id="20" name="CuadroTexto 19">
            <a:extLst>
              <a:ext uri="{FF2B5EF4-FFF2-40B4-BE49-F238E27FC236}">
                <a16:creationId xmlns:a16="http://schemas.microsoft.com/office/drawing/2014/main" id="{6CFA450E-7E69-88B7-11E9-5B48F3206A23}"/>
              </a:ext>
            </a:extLst>
          </p:cNvPr>
          <p:cNvSpPr txBox="1"/>
          <p:nvPr/>
        </p:nvSpPr>
        <p:spPr>
          <a:xfrm>
            <a:off x="5887971" y="6435595"/>
            <a:ext cx="6097554" cy="261610"/>
          </a:xfrm>
          <a:prstGeom prst="rect">
            <a:avLst/>
          </a:prstGeom>
          <a:noFill/>
        </p:spPr>
        <p:txBody>
          <a:bodyPr wrap="square">
            <a:spAutoFit/>
          </a:bodyPr>
          <a:lstStyle/>
          <a:p>
            <a:r>
              <a:rPr lang="es-ES" sz="1100" dirty="0">
                <a:solidFill>
                  <a:schemeClr val="bg1"/>
                </a:solidFill>
                <a:latin typeface="Arial" panose="020B0604020202020204" pitchFamily="34" charset="0"/>
                <a:ea typeface="Times New Roman" panose="02020603050405020304" pitchFamily="18" charset="0"/>
                <a:cs typeface="Arial" panose="020B0604020202020204" pitchFamily="34" charset="0"/>
              </a:rPr>
              <a:t>Fig. 36</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Noticia de </a:t>
            </a:r>
            <a:r>
              <a:rPr lang="es-ES" sz="1100" b="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Cointelegraph</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sobre los problemas de los algoritmos de “caja negra”.</a:t>
            </a:r>
            <a:endParaRPr lang="es-ES" sz="1100" dirty="0">
              <a:solidFill>
                <a:schemeClr val="bg1"/>
              </a:solidFill>
            </a:endParaRPr>
          </a:p>
        </p:txBody>
      </p:sp>
    </p:spTree>
    <p:extLst>
      <p:ext uri="{BB962C8B-B14F-4D97-AF65-F5344CB8AC3E}">
        <p14:creationId xmlns:p14="http://schemas.microsoft.com/office/powerpoint/2010/main" val="424573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FE526CB-8ABC-5AA1-BDAF-3FE592526927}"/>
              </a:ext>
            </a:extLst>
          </p:cNvPr>
          <p:cNvPicPr>
            <a:picLocks noChangeAspect="1"/>
          </p:cNvPicPr>
          <p:nvPr/>
        </p:nvPicPr>
        <p:blipFill>
          <a:blip r:embed="rId2"/>
          <a:stretch>
            <a:fillRect/>
          </a:stretch>
        </p:blipFill>
        <p:spPr>
          <a:xfrm>
            <a:off x="0" y="0"/>
            <a:ext cx="12192000" cy="1343025"/>
          </a:xfrm>
          <a:prstGeom prst="rect">
            <a:avLst/>
          </a:prstGeom>
        </p:spPr>
      </p:pic>
      <p:sp>
        <p:nvSpPr>
          <p:cNvPr id="4" name="Título 1">
            <a:extLst>
              <a:ext uri="{FF2B5EF4-FFF2-40B4-BE49-F238E27FC236}">
                <a16:creationId xmlns:a16="http://schemas.microsoft.com/office/drawing/2014/main" id="{D2FAD451-30F5-2BC6-E257-6919653D48BF}"/>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Conclusiones</a:t>
            </a:r>
            <a:r>
              <a:rPr lang="en-US" sz="3100" b="1" dirty="0">
                <a:solidFill>
                  <a:srgbClr val="FFFFFF"/>
                </a:solidFill>
              </a:rPr>
              <a:t>:</a:t>
            </a:r>
            <a:endParaRPr lang="en-US" sz="3100" dirty="0">
              <a:solidFill>
                <a:srgbClr val="FFFFFF"/>
              </a:solidFill>
            </a:endParaRPr>
          </a:p>
        </p:txBody>
      </p:sp>
      <p:sp>
        <p:nvSpPr>
          <p:cNvPr id="6" name="CuadroTexto 5">
            <a:extLst>
              <a:ext uri="{FF2B5EF4-FFF2-40B4-BE49-F238E27FC236}">
                <a16:creationId xmlns:a16="http://schemas.microsoft.com/office/drawing/2014/main" id="{6FD71CDC-808D-A6EC-0FAB-B7A9CA480F68}"/>
              </a:ext>
            </a:extLst>
          </p:cNvPr>
          <p:cNvSpPr txBox="1"/>
          <p:nvPr/>
        </p:nvSpPr>
        <p:spPr>
          <a:xfrm>
            <a:off x="133350" y="1369318"/>
            <a:ext cx="7439025" cy="4483279"/>
          </a:xfrm>
          <a:prstGeom prst="rect">
            <a:avLst/>
          </a:prstGeom>
          <a:noFill/>
        </p:spPr>
        <p:txBody>
          <a:bodyPr wrap="square">
            <a:spAutoFit/>
          </a:bodyPr>
          <a:lstStyle/>
          <a:p>
            <a:pPr marL="342900" lvl="0" indent="-342900" algn="just">
              <a:spcAft>
                <a:spcPts val="750"/>
              </a:spcAft>
              <a:buFont typeface="+mj-lt"/>
              <a:buAutoNum type="arabicPeriod"/>
            </a:pPr>
            <a:endParaRPr lang="es-ES" dirty="0">
              <a:effectLst/>
              <a:latin typeface="Arial" panose="020B0604020202020204" pitchFamily="34" charset="0"/>
              <a:ea typeface="MS Mincho" panose="02020609040205080304" pitchFamily="49" charset="-128"/>
              <a:cs typeface="Arial" panose="020B0604020202020204" pitchFamily="34" charset="0"/>
            </a:endParaRPr>
          </a:p>
          <a:p>
            <a:pPr marL="342900" lvl="0" indent="-342900" algn="just">
              <a:spcAft>
                <a:spcPts val="750"/>
              </a:spcAft>
              <a:buFont typeface="+mj-lt"/>
              <a:buAutoNum type="arabicPeriod"/>
            </a:pPr>
            <a:r>
              <a:rPr lang="es-ES" dirty="0">
                <a:effectLst/>
                <a:latin typeface="Arial" panose="020B0604020202020204" pitchFamily="34" charset="0"/>
                <a:ea typeface="MS Mincho" panose="02020609040205080304" pitchFamily="49" charset="-128"/>
                <a:cs typeface="Arial" panose="020B0604020202020204" pitchFamily="34" charset="0"/>
              </a:rPr>
              <a:t>R es una herramienta versátil y eficiente en ciencia de datos, desde el preprocesamiento de datos hasta la implementación en la nube.</a:t>
            </a:r>
          </a:p>
          <a:p>
            <a:pPr marL="342900" lvl="0" indent="-342900" algn="just">
              <a:spcAft>
                <a:spcPts val="750"/>
              </a:spcAft>
              <a:buFont typeface="+mj-lt"/>
              <a:buAutoNum type="arabicPeriod"/>
            </a:pPr>
            <a:r>
              <a:rPr lang="es-ES" dirty="0">
                <a:effectLst/>
                <a:latin typeface="Arial" panose="020B0604020202020204" pitchFamily="34" charset="0"/>
                <a:ea typeface="MS Mincho" panose="02020609040205080304" pitchFamily="49" charset="-128"/>
                <a:cs typeface="Arial" panose="020B0604020202020204" pitchFamily="34" charset="0"/>
              </a:rPr>
              <a:t>El MCA es una potente herramienta para reducir la dimensionalidad en datos categóricos, descubriendo asociaciones importantes sin costosos estudios de laboratorio.</a:t>
            </a:r>
          </a:p>
          <a:p>
            <a:pPr marL="342900" lvl="0" indent="-342900" algn="just">
              <a:spcAft>
                <a:spcPts val="750"/>
              </a:spcAft>
              <a:buFont typeface="+mj-lt"/>
              <a:buAutoNum type="arabicPeriod"/>
            </a:pPr>
            <a:r>
              <a:rPr lang="es-ES" dirty="0">
                <a:effectLst/>
                <a:latin typeface="Arial" panose="020B0604020202020204" pitchFamily="34" charset="0"/>
                <a:ea typeface="MS Mincho" panose="02020609040205080304" pitchFamily="49" charset="-128"/>
                <a:cs typeface="Arial" panose="020B0604020202020204" pitchFamily="34" charset="0"/>
              </a:rPr>
              <a:t>No hay una correlación lineal clara entre los niveles de hemoglobina y el recuento de glóbulos rojos, lo que abre una línea de investigación prometedora en la enfermedad renal crónica.</a:t>
            </a:r>
          </a:p>
          <a:p>
            <a:pPr marL="342900" lvl="0" indent="-342900" algn="just">
              <a:spcAft>
                <a:spcPts val="750"/>
              </a:spcAft>
              <a:buFont typeface="+mj-lt"/>
              <a:buAutoNum type="arabicPeriod"/>
            </a:pPr>
            <a:r>
              <a:rPr lang="es-ES" dirty="0">
                <a:effectLst/>
                <a:latin typeface="Arial" panose="020B0604020202020204" pitchFamily="34" charset="0"/>
                <a:ea typeface="MS Mincho" panose="02020609040205080304" pitchFamily="49" charset="-128"/>
                <a:cs typeface="Arial" panose="020B0604020202020204" pitchFamily="34" charset="0"/>
              </a:rPr>
              <a:t>El aprendizaje automático es útil en el diagnóstico y predicción de enfermedades, pero se necesita una base de datos más amplia y equilibrada para obtener resultados precisos y generalizables.</a:t>
            </a:r>
          </a:p>
          <a:p>
            <a:pPr marL="342900" lvl="0" indent="-342900" algn="just">
              <a:spcAft>
                <a:spcPts val="750"/>
              </a:spcAft>
              <a:buFont typeface="+mj-lt"/>
              <a:buAutoNum type="arabicPeriod"/>
            </a:pPr>
            <a:r>
              <a:rPr lang="es-ES" dirty="0">
                <a:latin typeface="Arial" panose="020B0604020202020204" pitchFamily="34" charset="0"/>
                <a:ea typeface="MS Mincho" panose="02020609040205080304" pitchFamily="49" charset="-128"/>
                <a:cs typeface="Arial" panose="020B0604020202020204" pitchFamily="34" charset="0"/>
              </a:rPr>
              <a:t>El aprendizaje automático debe enfrentar desafíos éticos para garantizar un uso responsable.</a:t>
            </a:r>
            <a:endParaRPr lang="es-ES" dirty="0">
              <a:effectLst/>
              <a:latin typeface="Arial" panose="020B0604020202020204" pitchFamily="34" charset="0"/>
              <a:ea typeface="MS Mincho" panose="02020609040205080304" pitchFamily="49" charset="-128"/>
              <a:cs typeface="Arial" panose="020B0604020202020204" pitchFamily="34" charset="0"/>
            </a:endParaRPr>
          </a:p>
        </p:txBody>
      </p:sp>
      <p:pic>
        <p:nvPicPr>
          <p:cNvPr id="10255" name="Picture 15" descr="Vectores e ilustraciones de Diana dardos para descargar gratis | Freepik">
            <a:extLst>
              <a:ext uri="{FF2B5EF4-FFF2-40B4-BE49-F238E27FC236}">
                <a16:creationId xmlns:a16="http://schemas.microsoft.com/office/drawing/2014/main" id="{E1C77C9D-C15C-D2CE-0EFF-1558EB9827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00" b="92700" l="9600" r="94250">
                        <a14:foregroundMark x1="9857" y1="57304" x2="9600" y2="49050"/>
                        <a14:foregroundMark x1="90150" y1="30250" x2="93550" y2="46650"/>
                        <a14:foregroundMark x1="93550" y1="46650" x2="90450" y2="62250"/>
                        <a14:foregroundMark x1="90450" y1="62250" x2="89450" y2="64150"/>
                        <a14:foregroundMark x1="92800" y1="56400" x2="93938" y2="46433"/>
                        <a14:foregroundMark x1="93562" y1="40209" x2="92950" y2="37100"/>
                        <a14:foregroundMark x1="23028" y1="29932" x2="27350" y2="30398"/>
                        <a14:foregroundMark x1="28750" y1="33900" x2="30000" y2="32500"/>
                        <a14:foregroundMark x1="28900" y1="10100" x2="33450" y2="9850"/>
                        <a14:foregroundMark x1="42600" y1="90100" x2="55008" y2="92388"/>
                        <a14:foregroundMark x1="62019" y1="91180" x2="64750" y2="90400"/>
                        <a14:backgroundMark x1="93100" y1="56800" x2="93500" y2="55150"/>
                        <a14:backgroundMark x1="93900" y1="46550" x2="94200" y2="42100"/>
                        <a14:backgroundMark x1="94050" y1="40150" x2="94600" y2="44700"/>
                        <a14:backgroundMark x1="9600" y1="57250" x2="9600" y2="57250"/>
                        <a14:backgroundMark x1="9600" y1="57500" x2="9600" y2="57500"/>
                        <a14:backgroundMark x1="10000" y1="57800" x2="9700" y2="57800"/>
                        <a14:backgroundMark x1="28050" y1="35000" x2="15000" y2="30250"/>
                        <a14:backgroundMark x1="27500" y1="30250" x2="29600" y2="31650"/>
                        <a14:backgroundMark x1="15000" y1="29700" x2="27500" y2="34450"/>
                        <a14:backgroundMark x1="27800" y1="34700" x2="27800" y2="34700"/>
                        <a14:backgroundMark x1="27100" y1="35700" x2="27900" y2="34700"/>
                        <a14:backgroundMark x1="15250" y1="29300" x2="22200" y2="29850"/>
                        <a14:backgroundMark x1="15150" y1="29300" x2="22350" y2="30250"/>
                        <a14:backgroundMark x1="22650" y1="30950" x2="22500" y2="29700"/>
                        <a14:backgroundMark x1="23050" y1="32100" x2="23050" y2="30000"/>
                        <a14:backgroundMark x1="23050" y1="30700" x2="15250" y2="29150"/>
                        <a14:backgroundMark x1="55200" y1="93900" x2="65000" y2="91000"/>
                        <a14:backgroundMark x1="54150" y1="93200" x2="66050" y2="91150"/>
                        <a14:backgroundMark x1="60350" y1="93200" x2="66500" y2="90700"/>
                        <a14:backgroundMark x1="10550" y1="57750" x2="9450" y2="56950"/>
                        <a14:backgroundMark x1="9500" y1="57100" x2="10300" y2="57250"/>
                        <a14:backgroundMark x1="11300" y1="58650" x2="9500" y2="57350"/>
                        <a14:backgroundMark x1="9450" y1="60500" x2="10250" y2="57500"/>
                        <a14:backgroundMark x1="9700" y1="57350" x2="9850" y2="57850"/>
                      </a14:backgroundRemoval>
                    </a14:imgEffect>
                  </a14:imgLayer>
                </a14:imgProps>
              </a:ext>
              <a:ext uri="{28A0092B-C50C-407E-A947-70E740481C1C}">
                <a14:useLocalDpi xmlns:a14="http://schemas.microsoft.com/office/drawing/2010/main" val="0"/>
              </a:ext>
            </a:extLst>
          </a:blip>
          <a:srcRect/>
          <a:stretch>
            <a:fillRect/>
          </a:stretch>
        </p:blipFill>
        <p:spPr bwMode="auto">
          <a:xfrm>
            <a:off x="7977052" y="1863635"/>
            <a:ext cx="5618518" cy="561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518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C4CFA73-0ECA-9BDF-6C2E-644A57F1A2F6}"/>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2561E37A-ABCA-1C1E-8279-A931A5F78CD8}"/>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Bibliografía</a:t>
            </a:r>
            <a:r>
              <a:rPr lang="en-US" sz="3100" b="1" dirty="0">
                <a:solidFill>
                  <a:srgbClr val="FFFFFF"/>
                </a:solidFill>
              </a:rPr>
              <a:t>:</a:t>
            </a:r>
            <a:endParaRPr lang="en-US" sz="3100" dirty="0">
              <a:solidFill>
                <a:srgbClr val="FFFFFF"/>
              </a:solidFill>
            </a:endParaRPr>
          </a:p>
        </p:txBody>
      </p:sp>
      <p:sp>
        <p:nvSpPr>
          <p:cNvPr id="6" name="CuadroTexto 5">
            <a:extLst>
              <a:ext uri="{FF2B5EF4-FFF2-40B4-BE49-F238E27FC236}">
                <a16:creationId xmlns:a16="http://schemas.microsoft.com/office/drawing/2014/main" id="{6E93815C-6F7D-F818-4ACF-7710F48F155F}"/>
              </a:ext>
            </a:extLst>
          </p:cNvPr>
          <p:cNvSpPr txBox="1"/>
          <p:nvPr/>
        </p:nvSpPr>
        <p:spPr>
          <a:xfrm>
            <a:off x="95250" y="1390648"/>
            <a:ext cx="5381625" cy="5545108"/>
          </a:xfrm>
          <a:prstGeom prst="rect">
            <a:avLst/>
          </a:prstGeom>
          <a:noFill/>
        </p:spPr>
        <p:txBody>
          <a:bodyPr wrap="square" rtlCol="0">
            <a:spAutoFit/>
          </a:bodyPr>
          <a:lstStyle/>
          <a:p>
            <a:pPr marL="342900" lvl="0" indent="-342900" algn="just">
              <a:buFont typeface="+mj-lt"/>
              <a:buAutoNum type="arabicPeriod"/>
            </a:pP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Levey</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 S. &amp; </a:t>
            </a: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Coresh</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J. </a:t>
            </a: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Chronic</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kidney</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disease</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a:t>
            </a:r>
            <a:r>
              <a:rPr lang="es-ES" sz="1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lancet</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379</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165-180 (2012).</a:t>
            </a:r>
            <a:endParaRPr lang="es-ES" sz="13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Webster, A. C., </a:t>
            </a: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Nagler</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 V., Morton, R. L. &amp; Masson, P. </a:t>
            </a: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Chronic</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kidney</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disease</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a:t>
            </a:r>
            <a:r>
              <a:rPr lang="es-ES" sz="1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lancet</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389</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1238-1252 (2017).</a:t>
            </a:r>
            <a:endParaRPr lang="es-ES" sz="13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Romagnani</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P. </a:t>
            </a:r>
            <a:r>
              <a:rPr lang="es-ES" sz="1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et al.</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Chronic</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kidney</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disease</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Nature</a:t>
            </a:r>
            <a:r>
              <a:rPr lang="es-ES" sz="1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reviews</a:t>
            </a:r>
            <a:r>
              <a:rPr lang="es-ES" sz="1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Disease</a:t>
            </a:r>
            <a:r>
              <a:rPr lang="es-ES" sz="13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primers</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ES" sz="13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a:t>
            </a:r>
            <a:r>
              <a:rPr lang="es-E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1-24 (2017).</a:t>
            </a:r>
            <a:endParaRPr lang="es-ES" sz="13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spcAft>
                <a:spcPts val="750"/>
              </a:spcAft>
              <a:buFont typeface="+mj-lt"/>
              <a:buAutoNum type="arabicPeriod"/>
            </a:pPr>
            <a:r>
              <a:rPr lang="es-ES" sz="1300" dirty="0">
                <a:solidFill>
                  <a:srgbClr val="000000"/>
                </a:solidFill>
                <a:effectLst/>
                <a:latin typeface="Arial" panose="020B0604020202020204" pitchFamily="34" charset="0"/>
                <a:ea typeface="MS Mincho" panose="02020609040205080304" pitchFamily="49" charset="-128"/>
              </a:rPr>
              <a:t>Thomas, R., </a:t>
            </a:r>
            <a:r>
              <a:rPr lang="es-ES" sz="1300" dirty="0" err="1">
                <a:solidFill>
                  <a:srgbClr val="000000"/>
                </a:solidFill>
                <a:effectLst/>
                <a:latin typeface="Arial" panose="020B0604020202020204" pitchFamily="34" charset="0"/>
                <a:ea typeface="MS Mincho" panose="02020609040205080304" pitchFamily="49" charset="-128"/>
              </a:rPr>
              <a:t>Kanso</a:t>
            </a:r>
            <a:r>
              <a:rPr lang="es-ES" sz="1300" dirty="0">
                <a:solidFill>
                  <a:srgbClr val="000000"/>
                </a:solidFill>
                <a:effectLst/>
                <a:latin typeface="Arial" panose="020B0604020202020204" pitchFamily="34" charset="0"/>
                <a:ea typeface="MS Mincho" panose="02020609040205080304" pitchFamily="49" charset="-128"/>
              </a:rPr>
              <a:t>, A., &amp; </a:t>
            </a:r>
            <a:r>
              <a:rPr lang="es-ES" sz="1300" dirty="0" err="1">
                <a:solidFill>
                  <a:srgbClr val="000000"/>
                </a:solidFill>
                <a:effectLst/>
                <a:latin typeface="Arial" panose="020B0604020202020204" pitchFamily="34" charset="0"/>
                <a:ea typeface="MS Mincho" panose="02020609040205080304" pitchFamily="49" charset="-128"/>
              </a:rPr>
              <a:t>Sedor</a:t>
            </a:r>
            <a:r>
              <a:rPr lang="es-ES" sz="1300" dirty="0">
                <a:solidFill>
                  <a:srgbClr val="000000"/>
                </a:solidFill>
                <a:effectLst/>
                <a:latin typeface="Arial" panose="020B0604020202020204" pitchFamily="34" charset="0"/>
                <a:ea typeface="MS Mincho" panose="02020609040205080304" pitchFamily="49" charset="-128"/>
              </a:rPr>
              <a:t>, J. R. (2008). </a:t>
            </a:r>
            <a:r>
              <a:rPr lang="en-US" sz="1300" dirty="0">
                <a:solidFill>
                  <a:srgbClr val="000000"/>
                </a:solidFill>
                <a:effectLst/>
                <a:latin typeface="Arial" panose="020B0604020202020204" pitchFamily="34" charset="0"/>
                <a:ea typeface="MS Mincho" panose="02020609040205080304" pitchFamily="49" charset="-128"/>
              </a:rPr>
              <a:t>Chronic kidney disease and its complications. </a:t>
            </a:r>
            <a:r>
              <a:rPr lang="es-ES" sz="1300" i="1" dirty="0" err="1">
                <a:solidFill>
                  <a:srgbClr val="000000"/>
                </a:solidFill>
                <a:effectLst/>
                <a:latin typeface="Arial" panose="020B0604020202020204" pitchFamily="34" charset="0"/>
                <a:ea typeface="MS Mincho" panose="02020609040205080304" pitchFamily="49" charset="-128"/>
              </a:rPr>
              <a:t>Primary</a:t>
            </a:r>
            <a:r>
              <a:rPr lang="es-ES" sz="1300" i="1" dirty="0">
                <a:solidFill>
                  <a:srgbClr val="000000"/>
                </a:solidFill>
                <a:effectLst/>
                <a:latin typeface="Arial" panose="020B0604020202020204" pitchFamily="34" charset="0"/>
                <a:ea typeface="MS Mincho" panose="02020609040205080304" pitchFamily="49" charset="-128"/>
              </a:rPr>
              <a:t> care: </a:t>
            </a:r>
            <a:r>
              <a:rPr lang="es-ES" sz="1300" i="1" dirty="0" err="1">
                <a:solidFill>
                  <a:srgbClr val="000000"/>
                </a:solidFill>
                <a:effectLst/>
                <a:latin typeface="Arial" panose="020B0604020202020204" pitchFamily="34" charset="0"/>
                <a:ea typeface="MS Mincho" panose="02020609040205080304" pitchFamily="49" charset="-128"/>
              </a:rPr>
              <a:t>Clinics</a:t>
            </a:r>
            <a:r>
              <a:rPr lang="es-ES" sz="1300" i="1" dirty="0">
                <a:solidFill>
                  <a:srgbClr val="000000"/>
                </a:solidFill>
                <a:effectLst/>
                <a:latin typeface="Arial" panose="020B0604020202020204" pitchFamily="34" charset="0"/>
                <a:ea typeface="MS Mincho" panose="02020609040205080304" pitchFamily="49" charset="-128"/>
              </a:rPr>
              <a:t> in office </a:t>
            </a:r>
            <a:r>
              <a:rPr lang="es-ES" sz="1300" i="1" dirty="0" err="1">
                <a:solidFill>
                  <a:srgbClr val="000000"/>
                </a:solidFill>
                <a:effectLst/>
                <a:latin typeface="Arial" panose="020B0604020202020204" pitchFamily="34" charset="0"/>
                <a:ea typeface="MS Mincho" panose="02020609040205080304" pitchFamily="49" charset="-128"/>
              </a:rPr>
              <a:t>practice</a:t>
            </a:r>
            <a:r>
              <a:rPr lang="es-ES" sz="1300" dirty="0">
                <a:solidFill>
                  <a:srgbClr val="000000"/>
                </a:solidFill>
                <a:effectLst/>
                <a:latin typeface="Arial" panose="020B0604020202020204" pitchFamily="34" charset="0"/>
                <a:ea typeface="MS Mincho" panose="02020609040205080304" pitchFamily="49" charset="-128"/>
              </a:rPr>
              <a:t>, </a:t>
            </a:r>
            <a:r>
              <a:rPr lang="es-ES" sz="1300" i="1" dirty="0">
                <a:solidFill>
                  <a:srgbClr val="000000"/>
                </a:solidFill>
                <a:effectLst/>
                <a:latin typeface="Arial" panose="020B0604020202020204" pitchFamily="34" charset="0"/>
                <a:ea typeface="MS Mincho" panose="02020609040205080304" pitchFamily="49" charset="-128"/>
              </a:rPr>
              <a:t>35</a:t>
            </a:r>
            <a:r>
              <a:rPr lang="es-ES" sz="1300" dirty="0">
                <a:solidFill>
                  <a:srgbClr val="000000"/>
                </a:solidFill>
                <a:effectLst/>
                <a:latin typeface="Arial" panose="020B0604020202020204" pitchFamily="34" charset="0"/>
                <a:ea typeface="MS Mincho" panose="02020609040205080304" pitchFamily="49" charset="-128"/>
              </a:rPr>
              <a:t>(2), 329-344.</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a:pPr>
            <a:r>
              <a:rPr lang="en-US" sz="1300" dirty="0">
                <a:solidFill>
                  <a:srgbClr val="000000"/>
                </a:solidFill>
                <a:effectLst/>
                <a:latin typeface="Arial" panose="020B0604020202020204" pitchFamily="34" charset="0"/>
                <a:ea typeface="MS Mincho" panose="02020609040205080304" pitchFamily="49" charset="-128"/>
              </a:rPr>
              <a:t>Dua, D. &amp; Graff, C. UCI Machine Learning Repository. </a:t>
            </a:r>
            <a:r>
              <a:rPr lang="es-ES" sz="1300" dirty="0">
                <a:solidFill>
                  <a:srgbClr val="000000"/>
                </a:solidFill>
                <a:effectLst/>
                <a:latin typeface="Arial" panose="020B0604020202020204" pitchFamily="34" charset="0"/>
                <a:ea typeface="MS Mincho" panose="02020609040205080304" pitchFamily="49" charset="-128"/>
              </a:rPr>
              <a:t>(2017).</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a:pPr>
            <a:r>
              <a:rPr lang="en-US" sz="1300" b="1" dirty="0">
                <a:solidFill>
                  <a:srgbClr val="000000"/>
                </a:solidFill>
                <a:effectLst/>
                <a:latin typeface="Arial" panose="020B0604020202020204" pitchFamily="34" charset="0"/>
                <a:ea typeface="Times New Roman" panose="02020603050405020304" pitchFamily="18" charset="0"/>
              </a:rPr>
              <a:t>Lantz, B. Machine learning with R: expert techniques for predictive modeling. </a:t>
            </a:r>
            <a:r>
              <a:rPr lang="es-ES" sz="1300" b="1" dirty="0">
                <a:solidFill>
                  <a:srgbClr val="000000"/>
                </a:solidFill>
                <a:effectLst/>
                <a:latin typeface="Arial" panose="020B0604020202020204" pitchFamily="34" charset="0"/>
                <a:ea typeface="Times New Roman" panose="02020603050405020304" pitchFamily="18" charset="0"/>
              </a:rPr>
              <a:t>(</a:t>
            </a:r>
            <a:r>
              <a:rPr lang="es-ES" sz="1300" b="1" dirty="0" err="1">
                <a:solidFill>
                  <a:srgbClr val="000000"/>
                </a:solidFill>
                <a:effectLst/>
                <a:latin typeface="Arial" panose="020B0604020202020204" pitchFamily="34" charset="0"/>
                <a:ea typeface="Times New Roman" panose="02020603050405020304" pitchFamily="18" charset="0"/>
              </a:rPr>
              <a:t>Packt</a:t>
            </a:r>
            <a:r>
              <a:rPr lang="es-ES" sz="1300" b="1" dirty="0">
                <a:solidFill>
                  <a:srgbClr val="000000"/>
                </a:solidFill>
                <a:effectLst/>
                <a:latin typeface="Arial" panose="020B0604020202020204" pitchFamily="34" charset="0"/>
                <a:ea typeface="Times New Roman" panose="02020603050405020304" pitchFamily="18" charset="0"/>
              </a:rPr>
              <a:t> </a:t>
            </a:r>
            <a:r>
              <a:rPr lang="es-ES" sz="1300" b="1" dirty="0" err="1">
                <a:solidFill>
                  <a:srgbClr val="000000"/>
                </a:solidFill>
                <a:effectLst/>
                <a:latin typeface="Arial" panose="020B0604020202020204" pitchFamily="34" charset="0"/>
                <a:ea typeface="Times New Roman" panose="02020603050405020304" pitchFamily="18" charset="0"/>
              </a:rPr>
              <a:t>públishing</a:t>
            </a:r>
            <a:r>
              <a:rPr lang="es-ES" sz="1300" b="1" dirty="0">
                <a:solidFill>
                  <a:srgbClr val="000000"/>
                </a:solidFill>
                <a:effectLst/>
                <a:latin typeface="Arial" panose="020B0604020202020204" pitchFamily="34" charset="0"/>
                <a:ea typeface="Times New Roman" panose="02020603050405020304" pitchFamily="18" charset="0"/>
              </a:rPr>
              <a:t> </a:t>
            </a:r>
            <a:r>
              <a:rPr lang="es-ES" sz="1300" b="1" dirty="0" err="1">
                <a:solidFill>
                  <a:srgbClr val="000000"/>
                </a:solidFill>
                <a:effectLst/>
                <a:latin typeface="Arial" panose="020B0604020202020204" pitchFamily="34" charset="0"/>
                <a:ea typeface="Times New Roman" panose="02020603050405020304" pitchFamily="18" charset="0"/>
              </a:rPr>
              <a:t>ltd</a:t>
            </a:r>
            <a:r>
              <a:rPr lang="es-ES" sz="1300" b="1" dirty="0">
                <a:solidFill>
                  <a:srgbClr val="000000"/>
                </a:solidFill>
                <a:effectLst/>
                <a:latin typeface="Arial" panose="020B0604020202020204" pitchFamily="34" charset="0"/>
                <a:ea typeface="Times New Roman" panose="02020603050405020304" pitchFamily="18" charset="0"/>
              </a:rPr>
              <a:t>, 2019).</a:t>
            </a:r>
            <a:endParaRPr lang="es-ES" sz="1300" b="1"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a:pPr>
            <a:r>
              <a:rPr lang="es-ES" sz="1300" dirty="0" err="1">
                <a:solidFill>
                  <a:srgbClr val="000000"/>
                </a:solidFill>
                <a:effectLst/>
                <a:latin typeface="Arial" panose="020B0604020202020204" pitchFamily="34" charset="0"/>
                <a:ea typeface="Times New Roman" panose="02020603050405020304" pitchFamily="18" charset="0"/>
              </a:rPr>
              <a:t>RStúdio</a:t>
            </a:r>
            <a:r>
              <a:rPr lang="es-ES" sz="1300" dirty="0">
                <a:solidFill>
                  <a:srgbClr val="000000"/>
                </a:solidFill>
                <a:effectLst/>
                <a:latin typeface="Arial" panose="020B0604020202020204" pitchFamily="34" charset="0"/>
                <a:ea typeface="Times New Roman" panose="02020603050405020304" pitchFamily="18" charset="0"/>
              </a:rPr>
              <a:t>. (2023). </a:t>
            </a:r>
            <a:r>
              <a:rPr lang="es-ES" sz="1300" dirty="0" err="1">
                <a:solidFill>
                  <a:srgbClr val="000000"/>
                </a:solidFill>
                <a:effectLst/>
                <a:latin typeface="Arial" panose="020B0604020202020204" pitchFamily="34" charset="0"/>
                <a:ea typeface="Times New Roman" panose="02020603050405020304" pitchFamily="18" charset="0"/>
              </a:rPr>
              <a:t>Shiny</a:t>
            </a:r>
            <a:r>
              <a:rPr lang="es-ES" sz="1300" dirty="0">
                <a:solidFill>
                  <a:srgbClr val="000000"/>
                </a:solidFill>
                <a:effectLst/>
                <a:latin typeface="Arial" panose="020B0604020202020204" pitchFamily="34" charset="0"/>
                <a:ea typeface="Times New Roman" panose="02020603050405020304" pitchFamily="18" charset="0"/>
              </a:rPr>
              <a:t> </a:t>
            </a:r>
            <a:r>
              <a:rPr lang="es-ES" sz="1300" dirty="0" err="1">
                <a:solidFill>
                  <a:srgbClr val="000000"/>
                </a:solidFill>
                <a:effectLst/>
                <a:latin typeface="Arial" panose="020B0604020202020204" pitchFamily="34" charset="0"/>
                <a:ea typeface="Times New Roman" panose="02020603050405020304" pitchFamily="18" charset="0"/>
              </a:rPr>
              <a:t>Dashboard</a:t>
            </a:r>
            <a:r>
              <a:rPr lang="es-ES" sz="1300" dirty="0">
                <a:solidFill>
                  <a:srgbClr val="000000"/>
                </a:solidFill>
                <a:effectLst/>
                <a:latin typeface="Arial" panose="020B0604020202020204" pitchFamily="34" charset="0"/>
                <a:ea typeface="Times New Roman" panose="02020603050405020304" pitchFamily="18" charset="0"/>
              </a:rPr>
              <a:t>. </a:t>
            </a:r>
            <a:r>
              <a:rPr lang="es-ES" sz="1300" dirty="0" err="1">
                <a:solidFill>
                  <a:srgbClr val="000000"/>
                </a:solidFill>
                <a:effectLst/>
                <a:latin typeface="Arial" panose="020B0604020202020204" pitchFamily="34" charset="0"/>
                <a:ea typeface="Times New Roman" panose="02020603050405020304" pitchFamily="18" charset="0"/>
              </a:rPr>
              <a:t>Recúperado</a:t>
            </a:r>
            <a:r>
              <a:rPr lang="es-ES" sz="1300" dirty="0">
                <a:solidFill>
                  <a:srgbClr val="000000"/>
                </a:solidFill>
                <a:effectLst/>
                <a:latin typeface="Arial" panose="020B0604020202020204" pitchFamily="34" charset="0"/>
                <a:ea typeface="Times New Roman" panose="02020603050405020304" pitchFamily="18" charset="0"/>
              </a:rPr>
              <a:t> de </a:t>
            </a:r>
            <a:r>
              <a:rPr lang="es-ES" sz="1300" u="sng" dirty="0">
                <a:solidFill>
                  <a:srgbClr val="000000"/>
                </a:solidFill>
                <a:effectLst/>
                <a:latin typeface="Arial" panose="020B0604020202020204" pitchFamily="34" charset="0"/>
                <a:ea typeface="Times New Roman" panose="02020603050405020304" pitchFamily="18" charset="0"/>
                <a:hlinkClick r:id="rId3"/>
              </a:rPr>
              <a:t>https://rstúdio.githúb.io/</a:t>
            </a:r>
            <a:r>
              <a:rPr lang="es-ES" sz="1300" u="sng" dirty="0" err="1">
                <a:solidFill>
                  <a:srgbClr val="000000"/>
                </a:solidFill>
                <a:effectLst/>
                <a:latin typeface="Arial" panose="020B0604020202020204" pitchFamily="34" charset="0"/>
                <a:ea typeface="Times New Roman" panose="02020603050405020304" pitchFamily="18" charset="0"/>
                <a:hlinkClick r:id="rId3"/>
              </a:rPr>
              <a:t>shinydashboard</a:t>
            </a:r>
            <a:r>
              <a:rPr lang="es-ES" sz="1300" u="sng" dirty="0">
                <a:solidFill>
                  <a:srgbClr val="000000"/>
                </a:solidFill>
                <a:effectLst/>
                <a:latin typeface="Arial" panose="020B0604020202020204" pitchFamily="34" charset="0"/>
                <a:ea typeface="Times New Roman" panose="02020603050405020304" pitchFamily="18" charset="0"/>
                <a:hlinkClick r:id="rId3"/>
              </a:rPr>
              <a:t>/index.html</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a:pPr>
            <a:r>
              <a:rPr lang="es-ES" sz="1300" dirty="0" err="1">
                <a:solidFill>
                  <a:srgbClr val="222222"/>
                </a:solidFill>
                <a:effectLst/>
                <a:latin typeface="Arial" panose="020B0604020202020204" pitchFamily="34" charset="0"/>
                <a:ea typeface="MS Mincho" panose="02020609040205080304" pitchFamily="49" charset="-128"/>
              </a:rPr>
              <a:t>Rouvière</a:t>
            </a:r>
            <a:r>
              <a:rPr lang="es-ES" sz="1300" dirty="0">
                <a:solidFill>
                  <a:srgbClr val="222222"/>
                </a:solidFill>
                <a:effectLst/>
                <a:latin typeface="Arial" panose="020B0604020202020204" pitchFamily="34" charset="0"/>
                <a:ea typeface="MS Mincho" panose="02020609040205080304" pitchFamily="49" charset="-128"/>
              </a:rPr>
              <a:t>, H., &amp; Delmas, A. (2005). </a:t>
            </a:r>
            <a:r>
              <a:rPr lang="es-ES" sz="1300" i="1" dirty="0">
                <a:solidFill>
                  <a:srgbClr val="222222"/>
                </a:solidFill>
                <a:effectLst/>
                <a:latin typeface="Arial" panose="020B0604020202020204" pitchFamily="34" charset="0"/>
                <a:ea typeface="MS Mincho" panose="02020609040205080304" pitchFamily="49" charset="-128"/>
              </a:rPr>
              <a:t>Anatomía humana</a:t>
            </a:r>
            <a:r>
              <a:rPr lang="es-ES" sz="1300" dirty="0">
                <a:solidFill>
                  <a:srgbClr val="222222"/>
                </a:solidFill>
                <a:effectLst/>
                <a:latin typeface="Arial" panose="020B0604020202020204" pitchFamily="34" charset="0"/>
                <a:ea typeface="MS Mincho" panose="02020609040205080304" pitchFamily="49" charset="-128"/>
              </a:rPr>
              <a:t>. Masson, SA.</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a:pPr>
            <a:r>
              <a:rPr lang="es-ES" sz="1300" dirty="0">
                <a:solidFill>
                  <a:srgbClr val="222222"/>
                </a:solidFill>
                <a:effectLst/>
                <a:latin typeface="Arial" panose="020B0604020202020204" pitchFamily="34" charset="0"/>
                <a:ea typeface="MS Mincho" panose="02020609040205080304" pitchFamily="49" charset="-128"/>
              </a:rPr>
              <a:t>Pagés, T., Blasco, J., &amp; Palacios, L. (2019). </a:t>
            </a:r>
            <a:r>
              <a:rPr lang="es-ES" sz="1300" i="1" dirty="0">
                <a:solidFill>
                  <a:srgbClr val="222222"/>
                </a:solidFill>
                <a:effectLst/>
                <a:latin typeface="Arial" panose="020B0604020202020204" pitchFamily="34" charset="0"/>
                <a:ea typeface="MS Mincho" panose="02020609040205080304" pitchFamily="49" charset="-128"/>
              </a:rPr>
              <a:t>Fisiología animal</a:t>
            </a:r>
            <a:r>
              <a:rPr lang="es-ES" sz="1300" dirty="0">
                <a:solidFill>
                  <a:srgbClr val="222222"/>
                </a:solidFill>
                <a:effectLst/>
                <a:latin typeface="Arial" panose="020B0604020202020204" pitchFamily="34" charset="0"/>
                <a:ea typeface="MS Mincho" panose="02020609040205080304" pitchFamily="49" charset="-128"/>
              </a:rPr>
              <a:t> (Vol. 258). </a:t>
            </a:r>
            <a:r>
              <a:rPr lang="es-ES" sz="1300" dirty="0" err="1">
                <a:solidFill>
                  <a:srgbClr val="222222"/>
                </a:solidFill>
                <a:effectLst/>
                <a:latin typeface="Arial" panose="020B0604020202020204" pitchFamily="34" charset="0"/>
                <a:ea typeface="MS Mincho" panose="02020609040205080304" pitchFamily="49" charset="-128"/>
              </a:rPr>
              <a:t>Edicions</a:t>
            </a:r>
            <a:r>
              <a:rPr lang="es-ES" sz="1300" dirty="0">
                <a:solidFill>
                  <a:srgbClr val="222222"/>
                </a:solidFill>
                <a:effectLst/>
                <a:latin typeface="Arial" panose="020B0604020202020204" pitchFamily="34" charset="0"/>
                <a:ea typeface="MS Mincho" panose="02020609040205080304" pitchFamily="49" charset="-128"/>
              </a:rPr>
              <a:t> </a:t>
            </a:r>
            <a:r>
              <a:rPr lang="es-ES" sz="1300" dirty="0" err="1">
                <a:solidFill>
                  <a:srgbClr val="222222"/>
                </a:solidFill>
                <a:effectLst/>
                <a:latin typeface="Arial" panose="020B0604020202020204" pitchFamily="34" charset="0"/>
                <a:ea typeface="MS Mincho" panose="02020609040205080304" pitchFamily="49" charset="-128"/>
              </a:rPr>
              <a:t>Universitat</a:t>
            </a:r>
            <a:r>
              <a:rPr lang="es-ES" sz="1300" dirty="0">
                <a:solidFill>
                  <a:srgbClr val="222222"/>
                </a:solidFill>
                <a:effectLst/>
                <a:latin typeface="Arial" panose="020B0604020202020204" pitchFamily="34" charset="0"/>
                <a:ea typeface="MS Mincho" panose="02020609040205080304" pitchFamily="49" charset="-128"/>
              </a:rPr>
              <a:t> Barcelona.</a:t>
            </a:r>
          </a:p>
          <a:p>
            <a:pPr marL="342900" indent="-342900" algn="just">
              <a:spcAft>
                <a:spcPts val="750"/>
              </a:spcAft>
              <a:buFont typeface="+mj-lt"/>
              <a:buAutoNum type="arabicPeriod"/>
            </a:pPr>
            <a:r>
              <a:rPr lang="en-US" sz="1200" dirty="0" err="1">
                <a:solidFill>
                  <a:srgbClr val="222222"/>
                </a:solidFill>
                <a:effectLst/>
                <a:latin typeface="Arial" panose="020B0604020202020204" pitchFamily="34" charset="0"/>
                <a:ea typeface="MS Mincho" panose="02020609040205080304" pitchFamily="49" charset="-128"/>
              </a:rPr>
              <a:t>Glassock</a:t>
            </a:r>
            <a:r>
              <a:rPr lang="en-US" sz="1200" dirty="0">
                <a:solidFill>
                  <a:srgbClr val="222222"/>
                </a:solidFill>
                <a:effectLst/>
                <a:latin typeface="Arial" panose="020B0604020202020204" pitchFamily="34" charset="0"/>
                <a:ea typeface="MS Mincho" panose="02020609040205080304" pitchFamily="49" charset="-128"/>
              </a:rPr>
              <a:t>, R. J., &amp; Rule, A. D. (2016). Aging and the kidneys: anatomy, physiology and consequences for defining chronic kidney disease. </a:t>
            </a:r>
            <a:r>
              <a:rPr lang="es-ES" sz="1200" i="1" dirty="0" err="1">
                <a:solidFill>
                  <a:srgbClr val="222222"/>
                </a:solidFill>
                <a:effectLst/>
                <a:latin typeface="Arial" panose="020B0604020202020204" pitchFamily="34" charset="0"/>
                <a:ea typeface="MS Mincho" panose="02020609040205080304" pitchFamily="49" charset="-128"/>
              </a:rPr>
              <a:t>Nephron</a:t>
            </a:r>
            <a:r>
              <a:rPr lang="es-ES" sz="1200" dirty="0">
                <a:solidFill>
                  <a:srgbClr val="222222"/>
                </a:solidFill>
                <a:effectLst/>
                <a:latin typeface="Arial" panose="020B0604020202020204" pitchFamily="34" charset="0"/>
                <a:ea typeface="MS Mincho" panose="02020609040205080304" pitchFamily="49" charset="-128"/>
              </a:rPr>
              <a:t>, </a:t>
            </a:r>
            <a:r>
              <a:rPr lang="es-ES" sz="1200" i="1" dirty="0">
                <a:solidFill>
                  <a:srgbClr val="222222"/>
                </a:solidFill>
                <a:effectLst/>
                <a:latin typeface="Arial" panose="020B0604020202020204" pitchFamily="34" charset="0"/>
                <a:ea typeface="MS Mincho" panose="02020609040205080304" pitchFamily="49" charset="-128"/>
              </a:rPr>
              <a:t>134</a:t>
            </a:r>
            <a:r>
              <a:rPr lang="es-ES" sz="1200" dirty="0">
                <a:solidFill>
                  <a:srgbClr val="222222"/>
                </a:solidFill>
                <a:effectLst/>
                <a:latin typeface="Arial" panose="020B0604020202020204" pitchFamily="34" charset="0"/>
                <a:ea typeface="MS Mincho" panose="02020609040205080304" pitchFamily="49" charset="-128"/>
              </a:rPr>
              <a:t>(1), 25-29.</a:t>
            </a:r>
            <a:endParaRPr lang="es-ES" sz="12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a:pPr>
            <a:endParaRPr lang="es-ES" sz="1300" dirty="0">
              <a:effectLst/>
              <a:latin typeface="Times New Roman" panose="02020603050405020304" pitchFamily="18" charset="0"/>
              <a:ea typeface="MS Mincho" panose="02020609040205080304" pitchFamily="49" charset="-128"/>
            </a:endParaRPr>
          </a:p>
          <a:p>
            <a:endParaRPr lang="es-ES" dirty="0"/>
          </a:p>
        </p:txBody>
      </p:sp>
      <p:sp>
        <p:nvSpPr>
          <p:cNvPr id="7" name="CuadroTexto 6">
            <a:extLst>
              <a:ext uri="{FF2B5EF4-FFF2-40B4-BE49-F238E27FC236}">
                <a16:creationId xmlns:a16="http://schemas.microsoft.com/office/drawing/2014/main" id="{B95B312B-27D0-B2A6-EE27-2A4903789316}"/>
              </a:ext>
            </a:extLst>
          </p:cNvPr>
          <p:cNvSpPr txBox="1"/>
          <p:nvPr/>
        </p:nvSpPr>
        <p:spPr>
          <a:xfrm>
            <a:off x="5743574" y="1390648"/>
            <a:ext cx="6257926" cy="5888792"/>
          </a:xfrm>
          <a:prstGeom prst="rect">
            <a:avLst/>
          </a:prstGeom>
          <a:noFill/>
        </p:spPr>
        <p:txBody>
          <a:bodyPr wrap="square" rtlCol="0">
            <a:spAutoFit/>
          </a:bodyPr>
          <a:lstStyle/>
          <a:p>
            <a:pPr marL="342900" lvl="0" indent="-342900" algn="just">
              <a:spcAft>
                <a:spcPts val="750"/>
              </a:spcAft>
              <a:buFont typeface="+mj-lt"/>
              <a:buAutoNum type="arabicPeriod" startAt="11"/>
            </a:pPr>
            <a:r>
              <a:rPr lang="en-US" sz="1300" dirty="0">
                <a:solidFill>
                  <a:srgbClr val="000000"/>
                </a:solidFill>
                <a:effectLst/>
                <a:latin typeface="Arial" panose="020B0604020202020204" pitchFamily="34" charset="0"/>
                <a:ea typeface="MS Mincho" panose="02020609040205080304" pitchFamily="49" charset="-128"/>
              </a:rPr>
              <a:t>Centers for Disease Control and Prevention. (2019). Chronic kidney disease in the United States, 2019. </a:t>
            </a:r>
            <a:r>
              <a:rPr lang="en-US" sz="1300" i="1" dirty="0">
                <a:solidFill>
                  <a:srgbClr val="000000"/>
                </a:solidFill>
                <a:effectLst/>
                <a:latin typeface="Arial" panose="020B0604020202020204" pitchFamily="34" charset="0"/>
                <a:ea typeface="MS Mincho" panose="02020609040205080304" pitchFamily="49" charset="-128"/>
              </a:rPr>
              <a:t>Atlanta, GA: US Department of Health and Human Services, Centers for Disease Control and Prevention</a:t>
            </a:r>
            <a:r>
              <a:rPr lang="en-US" sz="1300" dirty="0">
                <a:solidFill>
                  <a:srgbClr val="000000"/>
                </a:solidFill>
                <a:effectLst/>
                <a:latin typeface="Arial" panose="020B0604020202020204" pitchFamily="34" charset="0"/>
                <a:ea typeface="MS Mincho" panose="02020609040205080304" pitchFamily="49" charset="-128"/>
              </a:rPr>
              <a:t>, </a:t>
            </a:r>
            <a:r>
              <a:rPr lang="en-US" sz="1300" i="1" dirty="0">
                <a:solidFill>
                  <a:srgbClr val="000000"/>
                </a:solidFill>
                <a:effectLst/>
                <a:latin typeface="Arial" panose="020B0604020202020204" pitchFamily="34" charset="0"/>
                <a:ea typeface="MS Mincho" panose="02020609040205080304" pitchFamily="49" charset="-128"/>
              </a:rPr>
              <a:t>3</a:t>
            </a:r>
            <a:r>
              <a:rPr lang="en-US" sz="1300" dirty="0">
                <a:solidFill>
                  <a:srgbClr val="000000"/>
                </a:solidFill>
                <a:effectLst/>
                <a:latin typeface="Arial" panose="020B0604020202020204" pitchFamily="34" charset="0"/>
                <a:ea typeface="MS Mincho" panose="02020609040205080304" pitchFamily="49" charset="-128"/>
              </a:rPr>
              <a:t>.</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1"/>
            </a:pPr>
            <a:r>
              <a:rPr lang="en-US" sz="1300" dirty="0" err="1">
                <a:solidFill>
                  <a:srgbClr val="222222"/>
                </a:solidFill>
                <a:effectLst/>
                <a:latin typeface="Arial" panose="020B0604020202020204" pitchFamily="34" charset="0"/>
                <a:ea typeface="MS Mincho" panose="02020609040205080304" pitchFamily="49" charset="-128"/>
              </a:rPr>
              <a:t>Gaspari</a:t>
            </a:r>
            <a:r>
              <a:rPr lang="en-US" sz="1300" dirty="0">
                <a:solidFill>
                  <a:srgbClr val="222222"/>
                </a:solidFill>
                <a:effectLst/>
                <a:latin typeface="Arial" panose="020B0604020202020204" pitchFamily="34" charset="0"/>
                <a:ea typeface="MS Mincho" panose="02020609040205080304" pitchFamily="49" charset="-128"/>
              </a:rPr>
              <a:t>, F., </a:t>
            </a:r>
            <a:r>
              <a:rPr lang="en-US" sz="1300" dirty="0" err="1">
                <a:solidFill>
                  <a:srgbClr val="222222"/>
                </a:solidFill>
                <a:effectLst/>
                <a:latin typeface="Arial" panose="020B0604020202020204" pitchFamily="34" charset="0"/>
                <a:ea typeface="MS Mincho" panose="02020609040205080304" pitchFamily="49" charset="-128"/>
              </a:rPr>
              <a:t>Ruggenenti</a:t>
            </a:r>
            <a:r>
              <a:rPr lang="en-US" sz="1300" dirty="0">
                <a:solidFill>
                  <a:srgbClr val="222222"/>
                </a:solidFill>
                <a:effectLst/>
                <a:latin typeface="Arial" panose="020B0604020202020204" pitchFamily="34" charset="0"/>
                <a:ea typeface="MS Mincho" panose="02020609040205080304" pitchFamily="49" charset="-128"/>
              </a:rPr>
              <a:t>, P., </a:t>
            </a:r>
            <a:r>
              <a:rPr lang="en-US" sz="1300" dirty="0" err="1">
                <a:solidFill>
                  <a:srgbClr val="222222"/>
                </a:solidFill>
                <a:effectLst/>
                <a:latin typeface="Arial" panose="020B0604020202020204" pitchFamily="34" charset="0"/>
                <a:ea typeface="MS Mincho" panose="02020609040205080304" pitchFamily="49" charset="-128"/>
              </a:rPr>
              <a:t>Porrini</a:t>
            </a:r>
            <a:r>
              <a:rPr lang="en-US" sz="1300" dirty="0">
                <a:solidFill>
                  <a:srgbClr val="222222"/>
                </a:solidFill>
                <a:effectLst/>
                <a:latin typeface="Arial" panose="020B0604020202020204" pitchFamily="34" charset="0"/>
                <a:ea typeface="MS Mincho" panose="02020609040205080304" pitchFamily="49" charset="-128"/>
              </a:rPr>
              <a:t>, E., </a:t>
            </a:r>
            <a:r>
              <a:rPr lang="en-US" sz="1300" dirty="0" err="1">
                <a:solidFill>
                  <a:srgbClr val="222222"/>
                </a:solidFill>
                <a:effectLst/>
                <a:latin typeface="Arial" panose="020B0604020202020204" pitchFamily="34" charset="0"/>
                <a:ea typeface="MS Mincho" panose="02020609040205080304" pitchFamily="49" charset="-128"/>
              </a:rPr>
              <a:t>Motterlini</a:t>
            </a:r>
            <a:r>
              <a:rPr lang="en-US" sz="1300" dirty="0">
                <a:solidFill>
                  <a:srgbClr val="222222"/>
                </a:solidFill>
                <a:effectLst/>
                <a:latin typeface="Arial" panose="020B0604020202020204" pitchFamily="34" charset="0"/>
                <a:ea typeface="MS Mincho" panose="02020609040205080304" pitchFamily="49" charset="-128"/>
              </a:rPr>
              <a:t>, N., </a:t>
            </a:r>
            <a:r>
              <a:rPr lang="en-US" sz="1300" dirty="0" err="1">
                <a:solidFill>
                  <a:srgbClr val="222222"/>
                </a:solidFill>
                <a:effectLst/>
                <a:latin typeface="Arial" panose="020B0604020202020204" pitchFamily="34" charset="0"/>
                <a:ea typeface="MS Mincho" panose="02020609040205080304" pitchFamily="49" charset="-128"/>
              </a:rPr>
              <a:t>Cannata</a:t>
            </a:r>
            <a:r>
              <a:rPr lang="en-US" sz="1300" dirty="0">
                <a:solidFill>
                  <a:srgbClr val="222222"/>
                </a:solidFill>
                <a:effectLst/>
                <a:latin typeface="Arial" panose="020B0604020202020204" pitchFamily="34" charset="0"/>
                <a:ea typeface="MS Mincho" panose="02020609040205080304" pitchFamily="49" charset="-128"/>
              </a:rPr>
              <a:t>, A., Carrara, F., ... &amp; </a:t>
            </a:r>
            <a:r>
              <a:rPr lang="en-US" sz="1300" dirty="0" err="1">
                <a:solidFill>
                  <a:srgbClr val="222222"/>
                </a:solidFill>
                <a:effectLst/>
                <a:latin typeface="Arial" panose="020B0604020202020204" pitchFamily="34" charset="0"/>
                <a:ea typeface="MS Mincho" panose="02020609040205080304" pitchFamily="49" charset="-128"/>
              </a:rPr>
              <a:t>Remuzzi</a:t>
            </a:r>
            <a:r>
              <a:rPr lang="en-US" sz="1300" dirty="0">
                <a:solidFill>
                  <a:srgbClr val="222222"/>
                </a:solidFill>
                <a:effectLst/>
                <a:latin typeface="Arial" panose="020B0604020202020204" pitchFamily="34" charset="0"/>
                <a:ea typeface="MS Mincho" panose="02020609040205080304" pitchFamily="49" charset="-128"/>
              </a:rPr>
              <a:t>, G. (2013). The GFR and GFR decline cannot be accurately estimated in type 2 diabetics. </a:t>
            </a:r>
            <a:r>
              <a:rPr lang="es-ES" sz="1300" i="1" dirty="0" err="1">
                <a:solidFill>
                  <a:srgbClr val="222222"/>
                </a:solidFill>
                <a:effectLst/>
                <a:latin typeface="Arial" panose="020B0604020202020204" pitchFamily="34" charset="0"/>
                <a:ea typeface="MS Mincho" panose="02020609040205080304" pitchFamily="49" charset="-128"/>
              </a:rPr>
              <a:t>Kidney</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international</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84</a:t>
            </a:r>
            <a:r>
              <a:rPr lang="es-ES" sz="1300" dirty="0">
                <a:solidFill>
                  <a:srgbClr val="222222"/>
                </a:solidFill>
                <a:effectLst/>
                <a:latin typeface="Arial" panose="020B0604020202020204" pitchFamily="34" charset="0"/>
                <a:ea typeface="MS Mincho" panose="02020609040205080304" pitchFamily="49" charset="-128"/>
              </a:rPr>
              <a:t>(1), 164-173.</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1"/>
            </a:pPr>
            <a:r>
              <a:rPr lang="en-US" sz="1300" dirty="0" err="1">
                <a:solidFill>
                  <a:srgbClr val="222222"/>
                </a:solidFill>
                <a:effectLst/>
                <a:latin typeface="Arial" panose="020B0604020202020204" pitchFamily="34" charset="0"/>
                <a:ea typeface="MS Mincho" panose="02020609040205080304" pitchFamily="49" charset="-128"/>
              </a:rPr>
              <a:t>Tedla</a:t>
            </a:r>
            <a:r>
              <a:rPr lang="en-US" sz="1300" dirty="0">
                <a:solidFill>
                  <a:srgbClr val="222222"/>
                </a:solidFill>
                <a:effectLst/>
                <a:latin typeface="Arial" panose="020B0604020202020204" pitchFamily="34" charset="0"/>
                <a:ea typeface="MS Mincho" panose="02020609040205080304" pitchFamily="49" charset="-128"/>
              </a:rPr>
              <a:t>, F. M., Brar, A., Browne, R., &amp; Brown, C. (2011). Hypertension in chronic kidney disease: navigating the evidence. </a:t>
            </a:r>
            <a:r>
              <a:rPr lang="es-ES" sz="1300" i="1" dirty="0">
                <a:solidFill>
                  <a:srgbClr val="222222"/>
                </a:solidFill>
                <a:effectLst/>
                <a:latin typeface="Arial" panose="020B0604020202020204" pitchFamily="34" charset="0"/>
                <a:ea typeface="MS Mincho" panose="02020609040205080304" pitchFamily="49" charset="-128"/>
              </a:rPr>
              <a:t>International </a:t>
            </a:r>
            <a:r>
              <a:rPr lang="es-ES" sz="1300" i="1" dirty="0" err="1">
                <a:solidFill>
                  <a:srgbClr val="222222"/>
                </a:solidFill>
                <a:effectLst/>
                <a:latin typeface="Arial" panose="020B0604020202020204" pitchFamily="34" charset="0"/>
                <a:ea typeface="MS Mincho" panose="02020609040205080304" pitchFamily="49" charset="-128"/>
              </a:rPr>
              <a:t>journal</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of</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hypertension</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2011</a:t>
            </a:r>
            <a:r>
              <a:rPr lang="es-ES" sz="1300" dirty="0">
                <a:solidFill>
                  <a:srgbClr val="222222"/>
                </a:solidFill>
                <a:effectLst/>
                <a:latin typeface="Arial" panose="020B0604020202020204" pitchFamily="34" charset="0"/>
                <a:ea typeface="MS Mincho" panose="02020609040205080304" pitchFamily="49" charset="-128"/>
              </a:rPr>
              <a:t>.</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1"/>
            </a:pPr>
            <a:r>
              <a:rPr lang="en-US" sz="1300" dirty="0" err="1">
                <a:solidFill>
                  <a:srgbClr val="222222"/>
                </a:solidFill>
                <a:effectLst/>
                <a:latin typeface="Arial" panose="020B0604020202020204" pitchFamily="34" charset="0"/>
                <a:ea typeface="MS Mincho" panose="02020609040205080304" pitchFamily="49" charset="-128"/>
              </a:rPr>
              <a:t>Schefold</a:t>
            </a:r>
            <a:r>
              <a:rPr lang="en-US" sz="1300" dirty="0">
                <a:solidFill>
                  <a:srgbClr val="222222"/>
                </a:solidFill>
                <a:effectLst/>
                <a:latin typeface="Arial" panose="020B0604020202020204" pitchFamily="34" charset="0"/>
                <a:ea typeface="MS Mincho" panose="02020609040205080304" pitchFamily="49" charset="-128"/>
              </a:rPr>
              <a:t>, J. C., </a:t>
            </a:r>
            <a:r>
              <a:rPr lang="en-US" sz="1300" dirty="0" err="1">
                <a:solidFill>
                  <a:srgbClr val="222222"/>
                </a:solidFill>
                <a:effectLst/>
                <a:latin typeface="Arial" panose="020B0604020202020204" pitchFamily="34" charset="0"/>
                <a:ea typeface="MS Mincho" panose="02020609040205080304" pitchFamily="49" charset="-128"/>
              </a:rPr>
              <a:t>Filippatos</a:t>
            </a:r>
            <a:r>
              <a:rPr lang="en-US" sz="1300" dirty="0">
                <a:solidFill>
                  <a:srgbClr val="222222"/>
                </a:solidFill>
                <a:effectLst/>
                <a:latin typeface="Arial" panose="020B0604020202020204" pitchFamily="34" charset="0"/>
                <a:ea typeface="MS Mincho" panose="02020609040205080304" pitchFamily="49" charset="-128"/>
              </a:rPr>
              <a:t>, G., </a:t>
            </a:r>
            <a:r>
              <a:rPr lang="en-US" sz="1300" dirty="0" err="1">
                <a:solidFill>
                  <a:srgbClr val="222222"/>
                </a:solidFill>
                <a:effectLst/>
                <a:latin typeface="Arial" panose="020B0604020202020204" pitchFamily="34" charset="0"/>
                <a:ea typeface="MS Mincho" panose="02020609040205080304" pitchFamily="49" charset="-128"/>
              </a:rPr>
              <a:t>Hasenfuss</a:t>
            </a:r>
            <a:r>
              <a:rPr lang="en-US" sz="1300" dirty="0">
                <a:solidFill>
                  <a:srgbClr val="222222"/>
                </a:solidFill>
                <a:effectLst/>
                <a:latin typeface="Arial" panose="020B0604020202020204" pitchFamily="34" charset="0"/>
                <a:ea typeface="MS Mincho" panose="02020609040205080304" pitchFamily="49" charset="-128"/>
              </a:rPr>
              <a:t>, G., Anker, S. D., &amp; Von </a:t>
            </a:r>
            <a:r>
              <a:rPr lang="en-US" sz="1300" dirty="0" err="1">
                <a:solidFill>
                  <a:srgbClr val="222222"/>
                </a:solidFill>
                <a:effectLst/>
                <a:latin typeface="Arial" panose="020B0604020202020204" pitchFamily="34" charset="0"/>
                <a:ea typeface="MS Mincho" panose="02020609040205080304" pitchFamily="49" charset="-128"/>
              </a:rPr>
              <a:t>Haehling</a:t>
            </a:r>
            <a:r>
              <a:rPr lang="en-US" sz="1300" dirty="0">
                <a:solidFill>
                  <a:srgbClr val="222222"/>
                </a:solidFill>
                <a:effectLst/>
                <a:latin typeface="Arial" panose="020B0604020202020204" pitchFamily="34" charset="0"/>
                <a:ea typeface="MS Mincho" panose="02020609040205080304" pitchFamily="49" charset="-128"/>
              </a:rPr>
              <a:t>, S. (2016). Heart failure and kidney dysfunction: epidemiology, mechanisms and management. </a:t>
            </a:r>
            <a:r>
              <a:rPr lang="en-US" sz="1300" i="1" dirty="0">
                <a:solidFill>
                  <a:srgbClr val="222222"/>
                </a:solidFill>
                <a:effectLst/>
                <a:latin typeface="Arial" panose="020B0604020202020204" pitchFamily="34" charset="0"/>
                <a:ea typeface="MS Mincho" panose="02020609040205080304" pitchFamily="49" charset="-128"/>
              </a:rPr>
              <a:t>Nature Reviews Nephrology</a:t>
            </a:r>
            <a:r>
              <a:rPr lang="en-US" sz="1300" dirty="0">
                <a:solidFill>
                  <a:srgbClr val="222222"/>
                </a:solidFill>
                <a:effectLst/>
                <a:latin typeface="Arial" panose="020B0604020202020204" pitchFamily="34" charset="0"/>
                <a:ea typeface="MS Mincho" panose="02020609040205080304" pitchFamily="49" charset="-128"/>
              </a:rPr>
              <a:t>, </a:t>
            </a:r>
            <a:r>
              <a:rPr lang="en-US" sz="1300" i="1" dirty="0">
                <a:solidFill>
                  <a:srgbClr val="222222"/>
                </a:solidFill>
                <a:effectLst/>
                <a:latin typeface="Arial" panose="020B0604020202020204" pitchFamily="34" charset="0"/>
                <a:ea typeface="MS Mincho" panose="02020609040205080304" pitchFamily="49" charset="-128"/>
              </a:rPr>
              <a:t>12</a:t>
            </a:r>
            <a:r>
              <a:rPr lang="en-US" sz="1300" dirty="0">
                <a:solidFill>
                  <a:srgbClr val="222222"/>
                </a:solidFill>
                <a:effectLst/>
                <a:latin typeface="Arial" panose="020B0604020202020204" pitchFamily="34" charset="0"/>
                <a:ea typeface="MS Mincho" panose="02020609040205080304" pitchFamily="49" charset="-128"/>
              </a:rPr>
              <a:t>(10), 610-623.</a:t>
            </a:r>
            <a:endParaRPr lang="es-ES" sz="1300" dirty="0">
              <a:effectLst/>
              <a:latin typeface="Times New Roman" panose="02020603050405020304" pitchFamily="18" charset="0"/>
              <a:ea typeface="MS Mincho" panose="02020609040205080304" pitchFamily="49" charset="-128"/>
            </a:endParaRPr>
          </a:p>
          <a:p>
            <a:pPr marL="342900" lvl="0" indent="-342900">
              <a:buFont typeface="+mj-lt"/>
              <a:buAutoNum type="arabicPeriod" startAt="11"/>
            </a:pPr>
            <a:r>
              <a:rPr lang="en-US" sz="1300" dirty="0">
                <a:solidFill>
                  <a:srgbClr val="000000"/>
                </a:solidFill>
                <a:effectLst/>
                <a:latin typeface="Arial" panose="020B0604020202020204" pitchFamily="34" charset="0"/>
                <a:ea typeface="Times New Roman" panose="02020603050405020304" pitchFamily="18" charset="0"/>
              </a:rPr>
              <a:t> </a:t>
            </a:r>
            <a:r>
              <a:rPr lang="es-ES" sz="1300" dirty="0">
                <a:solidFill>
                  <a:srgbClr val="000000"/>
                </a:solidFill>
                <a:effectLst/>
                <a:latin typeface="Arial" panose="020B0604020202020204" pitchFamily="34" charset="0"/>
                <a:ea typeface="Times New Roman" panose="02020603050405020304" pitchFamily="18" charset="0"/>
              </a:rPr>
              <a:t>Copley, Caroline; </a:t>
            </a:r>
            <a:r>
              <a:rPr lang="es-ES" sz="1300" dirty="0" err="1">
                <a:solidFill>
                  <a:srgbClr val="000000"/>
                </a:solidFill>
                <a:effectLst/>
                <a:latin typeface="Arial" panose="020B0604020202020204" pitchFamily="34" charset="0"/>
                <a:ea typeface="Times New Roman" panose="02020603050405020304" pitchFamily="18" charset="0"/>
              </a:rPr>
              <a:t>Humer</a:t>
            </a:r>
            <a:r>
              <a:rPr lang="es-ES" sz="1300" dirty="0">
                <a:solidFill>
                  <a:srgbClr val="000000"/>
                </a:solidFill>
                <a:effectLst/>
                <a:latin typeface="Arial" panose="020B0604020202020204" pitchFamily="34" charset="0"/>
                <a:ea typeface="Times New Roman" panose="02020603050405020304" pitchFamily="18" charset="0"/>
              </a:rPr>
              <a:t>, Caroline. "La sanidad estadounidense apuesta por la diálisis domiciliaria para reducir gastos". Reuters. (2019) .       https://www.reuters.com/article/eeuu-sanidad-dialisis-idESKCN1QL15C-OESBSl</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1"/>
            </a:pPr>
            <a:r>
              <a:rPr lang="en-US" sz="1300" dirty="0">
                <a:solidFill>
                  <a:srgbClr val="222222"/>
                </a:solidFill>
                <a:effectLst/>
                <a:latin typeface="Arial" panose="020B0604020202020204" pitchFamily="34" charset="0"/>
                <a:ea typeface="MS Mincho" panose="02020609040205080304" pitchFamily="49" charset="-128"/>
              </a:rPr>
              <a:t>Levin, A., &amp; Stevens, P. E. (2011). Early detection of CKD: the benefits, limitations and effects on prognosis. </a:t>
            </a:r>
            <a:r>
              <a:rPr lang="es-ES" sz="1300" i="1" dirty="0" err="1">
                <a:solidFill>
                  <a:srgbClr val="222222"/>
                </a:solidFill>
                <a:effectLst/>
                <a:latin typeface="Arial" panose="020B0604020202020204" pitchFamily="34" charset="0"/>
                <a:ea typeface="MS Mincho" panose="02020609040205080304" pitchFamily="49" charset="-128"/>
              </a:rPr>
              <a:t>Nature</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Reviews</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Nephrology</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7</a:t>
            </a:r>
            <a:r>
              <a:rPr lang="es-ES" sz="1300" dirty="0">
                <a:solidFill>
                  <a:srgbClr val="222222"/>
                </a:solidFill>
                <a:effectLst/>
                <a:latin typeface="Arial" panose="020B0604020202020204" pitchFamily="34" charset="0"/>
                <a:ea typeface="MS Mincho" panose="02020609040205080304" pitchFamily="49" charset="-128"/>
              </a:rPr>
              <a:t>(8), 446-457.</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1"/>
            </a:pPr>
            <a:r>
              <a:rPr lang="en-US" sz="1300" dirty="0">
                <a:solidFill>
                  <a:srgbClr val="222222"/>
                </a:solidFill>
                <a:effectLst/>
                <a:latin typeface="Arial" panose="020B0604020202020204" pitchFamily="34" charset="0"/>
                <a:ea typeface="MS Mincho" panose="02020609040205080304" pitchFamily="49" charset="-128"/>
              </a:rPr>
              <a:t>Qin, J., Chen, L., Liu, Y., Liu, C., Feng, C., &amp; Chen, B. (2019). A machine learning methodology for diagnosing chronic kidney disease. </a:t>
            </a:r>
            <a:r>
              <a:rPr lang="en-US" sz="1300" i="1" dirty="0">
                <a:solidFill>
                  <a:srgbClr val="222222"/>
                </a:solidFill>
                <a:effectLst/>
                <a:latin typeface="Arial" panose="020B0604020202020204" pitchFamily="34" charset="0"/>
                <a:ea typeface="MS Mincho" panose="02020609040205080304" pitchFamily="49" charset="-128"/>
              </a:rPr>
              <a:t>IEEE Access</a:t>
            </a:r>
            <a:r>
              <a:rPr lang="en-US" sz="1300" dirty="0">
                <a:solidFill>
                  <a:srgbClr val="222222"/>
                </a:solidFill>
                <a:effectLst/>
                <a:latin typeface="Arial" panose="020B0604020202020204" pitchFamily="34" charset="0"/>
                <a:ea typeface="MS Mincho" panose="02020609040205080304" pitchFamily="49" charset="-128"/>
              </a:rPr>
              <a:t>, </a:t>
            </a:r>
            <a:r>
              <a:rPr lang="en-US" sz="1300" i="1" dirty="0">
                <a:solidFill>
                  <a:srgbClr val="222222"/>
                </a:solidFill>
                <a:effectLst/>
                <a:latin typeface="Arial" panose="020B0604020202020204" pitchFamily="34" charset="0"/>
                <a:ea typeface="MS Mincho" panose="02020609040205080304" pitchFamily="49" charset="-128"/>
              </a:rPr>
              <a:t>8</a:t>
            </a:r>
            <a:r>
              <a:rPr lang="en-US" sz="1300" dirty="0">
                <a:solidFill>
                  <a:srgbClr val="222222"/>
                </a:solidFill>
                <a:effectLst/>
                <a:latin typeface="Arial" panose="020B0604020202020204" pitchFamily="34" charset="0"/>
                <a:ea typeface="MS Mincho" panose="02020609040205080304" pitchFamily="49" charset="-128"/>
              </a:rPr>
              <a:t>, 20991-21002.</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1"/>
            </a:pPr>
            <a:r>
              <a:rPr lang="en-US" sz="1300" dirty="0">
                <a:solidFill>
                  <a:srgbClr val="222222"/>
                </a:solidFill>
                <a:effectLst/>
                <a:latin typeface="Arial" panose="020B0604020202020204" pitchFamily="34" charset="0"/>
                <a:ea typeface="MS Mincho" panose="02020609040205080304" pitchFamily="49" charset="-128"/>
              </a:rPr>
              <a:t>Deo, R. C. (2015). Machine learning in medicine. </a:t>
            </a:r>
            <a:r>
              <a:rPr lang="es-ES" sz="1300" i="1" dirty="0" err="1">
                <a:solidFill>
                  <a:srgbClr val="222222"/>
                </a:solidFill>
                <a:effectLst/>
                <a:latin typeface="Arial" panose="020B0604020202020204" pitchFamily="34" charset="0"/>
                <a:ea typeface="MS Mincho" panose="02020609040205080304" pitchFamily="49" charset="-128"/>
              </a:rPr>
              <a:t>Circulation</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132</a:t>
            </a:r>
            <a:r>
              <a:rPr lang="es-ES" sz="1300" dirty="0">
                <a:solidFill>
                  <a:srgbClr val="222222"/>
                </a:solidFill>
                <a:effectLst/>
                <a:latin typeface="Arial" panose="020B0604020202020204" pitchFamily="34" charset="0"/>
                <a:ea typeface="MS Mincho" panose="02020609040205080304" pitchFamily="49" charset="-128"/>
              </a:rPr>
              <a:t>(20), 1920-1930.</a:t>
            </a:r>
            <a:endParaRPr lang="es-ES" sz="1300" dirty="0">
              <a:effectLst/>
              <a:latin typeface="Times New Roman" panose="02020603050405020304" pitchFamily="18" charset="0"/>
              <a:ea typeface="MS Mincho" panose="02020609040205080304" pitchFamily="49" charset="-128"/>
            </a:endParaRPr>
          </a:p>
          <a:p>
            <a:endParaRPr lang="es-ES" dirty="0"/>
          </a:p>
        </p:txBody>
      </p:sp>
    </p:spTree>
    <p:extLst>
      <p:ext uri="{BB962C8B-B14F-4D97-AF65-F5344CB8AC3E}">
        <p14:creationId xmlns:p14="http://schemas.microsoft.com/office/powerpoint/2010/main" val="3975537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3CA451D-F036-8622-4630-E198D1E699F8}"/>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34ABF17A-84A7-DC90-4F56-524CD94B1F56}"/>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s-ES" sz="3100" b="1" dirty="0">
                <a:solidFill>
                  <a:srgbClr val="FFFFFF"/>
                </a:solidFill>
              </a:rPr>
              <a:t>Bibliografía</a:t>
            </a:r>
            <a:r>
              <a:rPr lang="en-US" sz="3100" b="1" dirty="0">
                <a:solidFill>
                  <a:srgbClr val="FFFFFF"/>
                </a:solidFill>
              </a:rPr>
              <a:t>:</a:t>
            </a:r>
            <a:endParaRPr lang="en-US" sz="3100" dirty="0">
              <a:solidFill>
                <a:srgbClr val="FFFFFF"/>
              </a:solidFill>
            </a:endParaRPr>
          </a:p>
        </p:txBody>
      </p:sp>
      <p:sp>
        <p:nvSpPr>
          <p:cNvPr id="6" name="CuadroTexto 5">
            <a:extLst>
              <a:ext uri="{FF2B5EF4-FFF2-40B4-BE49-F238E27FC236}">
                <a16:creationId xmlns:a16="http://schemas.microsoft.com/office/drawing/2014/main" id="{6237EB2C-B518-25A8-9023-90C189A3D10E}"/>
              </a:ext>
            </a:extLst>
          </p:cNvPr>
          <p:cNvSpPr txBox="1"/>
          <p:nvPr/>
        </p:nvSpPr>
        <p:spPr>
          <a:xfrm>
            <a:off x="95250" y="1390648"/>
            <a:ext cx="5381625" cy="5991384"/>
          </a:xfrm>
          <a:prstGeom prst="rect">
            <a:avLst/>
          </a:prstGeom>
          <a:noFill/>
        </p:spPr>
        <p:txBody>
          <a:bodyPr wrap="square" rtlCol="0">
            <a:spAutoFit/>
          </a:bodyPr>
          <a:lstStyle/>
          <a:p>
            <a:pPr marL="342900" lvl="0" indent="-342900" algn="just">
              <a:spcAft>
                <a:spcPts val="750"/>
              </a:spcAft>
              <a:buFont typeface="+mj-lt"/>
              <a:buAutoNum type="arabicPeriod" startAt="19"/>
            </a:pPr>
            <a:r>
              <a:rPr lang="en-US" sz="1300" dirty="0">
                <a:solidFill>
                  <a:srgbClr val="222222"/>
                </a:solidFill>
                <a:effectLst/>
                <a:latin typeface="Arial" panose="020B0604020202020204" pitchFamily="34" charset="0"/>
                <a:ea typeface="MS Mincho" panose="02020609040205080304" pitchFamily="49" charset="-128"/>
              </a:rPr>
              <a:t>Abdi, H., &amp; Valentin, D. (2007). Multiple correspondence analysis. </a:t>
            </a:r>
            <a:r>
              <a:rPr lang="en-US" sz="1300" i="1" dirty="0">
                <a:solidFill>
                  <a:srgbClr val="222222"/>
                </a:solidFill>
                <a:effectLst/>
                <a:latin typeface="Arial" panose="020B0604020202020204" pitchFamily="34" charset="0"/>
                <a:ea typeface="MS Mincho" panose="02020609040205080304" pitchFamily="49" charset="-128"/>
              </a:rPr>
              <a:t>Encyclopedia of measurement and statistics</a:t>
            </a:r>
            <a:r>
              <a:rPr lang="en-US" sz="1300" dirty="0">
                <a:solidFill>
                  <a:srgbClr val="222222"/>
                </a:solidFill>
                <a:effectLst/>
                <a:latin typeface="Arial" panose="020B0604020202020204" pitchFamily="34" charset="0"/>
                <a:ea typeface="MS Mincho" panose="02020609040205080304" pitchFamily="49" charset="-128"/>
              </a:rPr>
              <a:t>, </a:t>
            </a:r>
            <a:r>
              <a:rPr lang="en-US" sz="1300" i="1" dirty="0">
                <a:solidFill>
                  <a:srgbClr val="222222"/>
                </a:solidFill>
                <a:effectLst/>
                <a:latin typeface="Arial" panose="020B0604020202020204" pitchFamily="34" charset="0"/>
                <a:ea typeface="MS Mincho" panose="02020609040205080304" pitchFamily="49" charset="-128"/>
              </a:rPr>
              <a:t>2</a:t>
            </a:r>
            <a:r>
              <a:rPr lang="en-US" sz="1300" dirty="0">
                <a:solidFill>
                  <a:srgbClr val="222222"/>
                </a:solidFill>
                <a:effectLst/>
                <a:latin typeface="Arial" panose="020B0604020202020204" pitchFamily="34" charset="0"/>
                <a:ea typeface="MS Mincho" panose="02020609040205080304" pitchFamily="49" charset="-128"/>
              </a:rPr>
              <a:t>(4), 651-657.</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9"/>
            </a:pPr>
            <a:r>
              <a:rPr lang="en-US" sz="1300" b="1" dirty="0">
                <a:solidFill>
                  <a:srgbClr val="000000"/>
                </a:solidFill>
                <a:effectLst/>
                <a:latin typeface="Arial" panose="020B0604020202020204" pitchFamily="34" charset="0"/>
                <a:ea typeface="Times New Roman" panose="02020603050405020304" pitchFamily="18" charset="0"/>
              </a:rPr>
              <a:t>Manly, Bryan FJ, and Jorge A. Navarro Alberto. Multivariate statistical methods: a primer. Chapman and Hall/CRC, 2016.</a:t>
            </a:r>
            <a:endParaRPr lang="es-ES" sz="1300" b="1"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9"/>
            </a:pPr>
            <a:r>
              <a:rPr lang="en-US" sz="1300" dirty="0">
                <a:solidFill>
                  <a:srgbClr val="000000"/>
                </a:solidFill>
                <a:effectLst/>
                <a:latin typeface="Arial" panose="020B0604020202020204" pitchFamily="34" charset="0"/>
                <a:ea typeface="Times New Roman" panose="02020603050405020304" pitchFamily="18" charset="0"/>
              </a:rPr>
              <a:t>11. </a:t>
            </a:r>
            <a:r>
              <a:rPr lang="en-US" sz="1300" dirty="0" err="1">
                <a:solidFill>
                  <a:srgbClr val="000000"/>
                </a:solidFill>
                <a:effectLst/>
                <a:latin typeface="Arial" panose="020B0604020202020204" pitchFamily="34" charset="0"/>
                <a:ea typeface="Times New Roman" panose="02020603050405020304" pitchFamily="18" charset="0"/>
              </a:rPr>
              <a:t>Kolenikov</a:t>
            </a:r>
            <a:r>
              <a:rPr lang="en-US" sz="1300" dirty="0">
                <a:solidFill>
                  <a:srgbClr val="000000"/>
                </a:solidFill>
                <a:effectLst/>
                <a:latin typeface="Arial" panose="020B0604020202020204" pitchFamily="34" charset="0"/>
                <a:ea typeface="Times New Roman" panose="02020603050405020304" pitchFamily="18" charset="0"/>
              </a:rPr>
              <a:t>, Stanislav, and </a:t>
            </a:r>
            <a:r>
              <a:rPr lang="en-US" sz="1300" dirty="0" err="1">
                <a:solidFill>
                  <a:srgbClr val="000000"/>
                </a:solidFill>
                <a:effectLst/>
                <a:latin typeface="Arial" panose="020B0604020202020204" pitchFamily="34" charset="0"/>
                <a:ea typeface="Times New Roman" panose="02020603050405020304" pitchFamily="18" charset="0"/>
              </a:rPr>
              <a:t>Gústavo</a:t>
            </a:r>
            <a:r>
              <a:rPr lang="en-US" sz="1300" dirty="0">
                <a:solidFill>
                  <a:srgbClr val="000000"/>
                </a:solidFill>
                <a:effectLst/>
                <a:latin typeface="Arial" panose="020B0604020202020204" pitchFamily="34" charset="0"/>
                <a:ea typeface="Times New Roman" panose="02020603050405020304" pitchFamily="18" charset="0"/>
              </a:rPr>
              <a:t> Angeles. "The </a:t>
            </a:r>
            <a:r>
              <a:rPr lang="en-US" sz="1300" dirty="0" err="1">
                <a:solidFill>
                  <a:srgbClr val="000000"/>
                </a:solidFill>
                <a:effectLst/>
                <a:latin typeface="Arial" panose="020B0604020202020204" pitchFamily="34" charset="0"/>
                <a:ea typeface="Times New Roman" panose="02020603050405020304" pitchFamily="18" charset="0"/>
              </a:rPr>
              <a:t>úse</a:t>
            </a:r>
            <a:r>
              <a:rPr lang="en-US" sz="1300" dirty="0">
                <a:solidFill>
                  <a:srgbClr val="000000"/>
                </a:solidFill>
                <a:effectLst/>
                <a:latin typeface="Arial" panose="020B0604020202020204" pitchFamily="34" charset="0"/>
                <a:ea typeface="Times New Roman" panose="02020603050405020304" pitchFamily="18" charset="0"/>
              </a:rPr>
              <a:t> of discrete data in PCA: theory, </a:t>
            </a:r>
            <a:r>
              <a:rPr lang="en-US" sz="1300" dirty="0" err="1">
                <a:solidFill>
                  <a:srgbClr val="000000"/>
                </a:solidFill>
                <a:effectLst/>
                <a:latin typeface="Arial" panose="020B0604020202020204" pitchFamily="34" charset="0"/>
                <a:ea typeface="Times New Roman" panose="02020603050405020304" pitchFamily="18" charset="0"/>
              </a:rPr>
              <a:t>simúlations</a:t>
            </a:r>
            <a:r>
              <a:rPr lang="en-US" sz="1300" dirty="0">
                <a:solidFill>
                  <a:srgbClr val="000000"/>
                </a:solidFill>
                <a:effectLst/>
                <a:latin typeface="Arial" panose="020B0604020202020204" pitchFamily="34" charset="0"/>
                <a:ea typeface="Times New Roman" panose="02020603050405020304" pitchFamily="18" charset="0"/>
              </a:rPr>
              <a:t>, and applications to socioeconomic indices." Chapel Hill: Carolina Population Center, University of North Carolina 20 (2004): 1-59.</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9"/>
            </a:pPr>
            <a:r>
              <a:rPr lang="en-US" sz="1300" dirty="0">
                <a:solidFill>
                  <a:srgbClr val="000000"/>
                </a:solidFill>
                <a:effectLst/>
                <a:latin typeface="Arial" panose="020B0604020202020204" pitchFamily="34" charset="0"/>
                <a:ea typeface="Times New Roman" panose="02020603050405020304" pitchFamily="18" charset="0"/>
              </a:rPr>
              <a:t>Choi, </a:t>
            </a:r>
            <a:r>
              <a:rPr lang="en-US" sz="1300" dirty="0" err="1">
                <a:solidFill>
                  <a:srgbClr val="000000"/>
                </a:solidFill>
                <a:effectLst/>
                <a:latin typeface="Arial" panose="020B0604020202020204" pitchFamily="34" charset="0"/>
                <a:ea typeface="Times New Roman" panose="02020603050405020304" pitchFamily="18" charset="0"/>
              </a:rPr>
              <a:t>Yúnjin</a:t>
            </a:r>
            <a:r>
              <a:rPr lang="en-US" sz="1300" dirty="0">
                <a:solidFill>
                  <a:srgbClr val="000000"/>
                </a:solidFill>
                <a:effectLst/>
                <a:latin typeface="Arial" panose="020B0604020202020204" pitchFamily="34" charset="0"/>
                <a:ea typeface="Times New Roman" panose="02020603050405020304" pitchFamily="18" charset="0"/>
              </a:rPr>
              <a:t>, Rina Park, and Michael Seo. "Lasso on Categorical Data." (2012): 1-6.</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9"/>
            </a:pPr>
            <a:r>
              <a:rPr lang="es-ES" sz="1300" dirty="0">
                <a:solidFill>
                  <a:srgbClr val="222222"/>
                </a:solidFill>
                <a:effectLst/>
                <a:latin typeface="Arial" panose="020B0604020202020204" pitchFamily="34" charset="0"/>
                <a:ea typeface="MS Mincho" panose="02020609040205080304" pitchFamily="49" charset="-128"/>
              </a:rPr>
              <a:t>Dina, A. S., </a:t>
            </a:r>
            <a:r>
              <a:rPr lang="es-ES" sz="1300" dirty="0" err="1">
                <a:solidFill>
                  <a:srgbClr val="222222"/>
                </a:solidFill>
                <a:effectLst/>
                <a:latin typeface="Arial" panose="020B0604020202020204" pitchFamily="34" charset="0"/>
                <a:ea typeface="MS Mincho" panose="02020609040205080304" pitchFamily="49" charset="-128"/>
              </a:rPr>
              <a:t>Siddique</a:t>
            </a:r>
            <a:r>
              <a:rPr lang="es-ES" sz="1300" dirty="0">
                <a:solidFill>
                  <a:srgbClr val="222222"/>
                </a:solidFill>
                <a:effectLst/>
                <a:latin typeface="Arial" panose="020B0604020202020204" pitchFamily="34" charset="0"/>
                <a:ea typeface="MS Mincho" panose="02020609040205080304" pitchFamily="49" charset="-128"/>
              </a:rPr>
              <a:t>, A. B., &amp; </a:t>
            </a:r>
            <a:r>
              <a:rPr lang="es-ES" sz="1300" dirty="0" err="1">
                <a:solidFill>
                  <a:srgbClr val="222222"/>
                </a:solidFill>
                <a:effectLst/>
                <a:latin typeface="Arial" panose="020B0604020202020204" pitchFamily="34" charset="0"/>
                <a:ea typeface="MS Mincho" panose="02020609040205080304" pitchFamily="49" charset="-128"/>
              </a:rPr>
              <a:t>Manivannan</a:t>
            </a:r>
            <a:r>
              <a:rPr lang="es-ES" sz="1300" dirty="0">
                <a:solidFill>
                  <a:srgbClr val="222222"/>
                </a:solidFill>
                <a:effectLst/>
                <a:latin typeface="Arial" panose="020B0604020202020204" pitchFamily="34" charset="0"/>
                <a:ea typeface="MS Mincho" panose="02020609040205080304" pitchFamily="49" charset="-128"/>
              </a:rPr>
              <a:t>, D. (2022). </a:t>
            </a:r>
            <a:r>
              <a:rPr lang="en-US" sz="1300" dirty="0">
                <a:solidFill>
                  <a:srgbClr val="222222"/>
                </a:solidFill>
                <a:effectLst/>
                <a:latin typeface="Arial" panose="020B0604020202020204" pitchFamily="34" charset="0"/>
                <a:ea typeface="MS Mincho" panose="02020609040205080304" pitchFamily="49" charset="-128"/>
              </a:rPr>
              <a:t>Effect of balancing data using synthetic data on the performance of machine learning classifiers for intrusion detection in computer networks. </a:t>
            </a:r>
            <a:r>
              <a:rPr lang="es-ES" sz="1300" i="1" dirty="0">
                <a:solidFill>
                  <a:srgbClr val="222222"/>
                </a:solidFill>
                <a:effectLst/>
                <a:latin typeface="Arial" panose="020B0604020202020204" pitchFamily="34" charset="0"/>
                <a:ea typeface="MS Mincho" panose="02020609040205080304" pitchFamily="49" charset="-128"/>
              </a:rPr>
              <a:t>IEEE Access</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10</a:t>
            </a:r>
            <a:r>
              <a:rPr lang="es-ES" sz="1300" dirty="0">
                <a:solidFill>
                  <a:srgbClr val="222222"/>
                </a:solidFill>
                <a:effectLst/>
                <a:latin typeface="Arial" panose="020B0604020202020204" pitchFamily="34" charset="0"/>
                <a:ea typeface="MS Mincho" panose="02020609040205080304" pitchFamily="49" charset="-128"/>
              </a:rPr>
              <a:t>, 96731-96747.</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9"/>
            </a:pPr>
            <a:r>
              <a:rPr lang="en-US" sz="1300" dirty="0">
                <a:solidFill>
                  <a:srgbClr val="222222"/>
                </a:solidFill>
                <a:effectLst/>
                <a:latin typeface="Arial" panose="020B0604020202020204" pitchFamily="34" charset="0"/>
                <a:ea typeface="MS Mincho" panose="02020609040205080304" pitchFamily="49" charset="-128"/>
              </a:rPr>
              <a:t>Zou, Q., Qu, K., Luo, Y., Yin, D., Ju, Y., &amp; Tang, H. (2018). Predicting diabetes mellitus with machine learning techniques. </a:t>
            </a:r>
            <a:r>
              <a:rPr lang="es-ES" sz="1300" i="1" dirty="0" err="1">
                <a:solidFill>
                  <a:srgbClr val="222222"/>
                </a:solidFill>
                <a:effectLst/>
                <a:latin typeface="Arial" panose="020B0604020202020204" pitchFamily="34" charset="0"/>
                <a:ea typeface="MS Mincho" panose="02020609040205080304" pitchFamily="49" charset="-128"/>
              </a:rPr>
              <a:t>Frontiers</a:t>
            </a:r>
            <a:r>
              <a:rPr lang="es-ES" sz="1300" i="1" dirty="0">
                <a:solidFill>
                  <a:srgbClr val="222222"/>
                </a:solidFill>
                <a:effectLst/>
                <a:latin typeface="Arial" panose="020B0604020202020204" pitchFamily="34" charset="0"/>
                <a:ea typeface="MS Mincho" panose="02020609040205080304" pitchFamily="49" charset="-128"/>
              </a:rPr>
              <a:t> in </a:t>
            </a:r>
            <a:r>
              <a:rPr lang="es-ES" sz="1300" i="1" dirty="0" err="1">
                <a:solidFill>
                  <a:srgbClr val="222222"/>
                </a:solidFill>
                <a:effectLst/>
                <a:latin typeface="Arial" panose="020B0604020202020204" pitchFamily="34" charset="0"/>
                <a:ea typeface="MS Mincho" panose="02020609040205080304" pitchFamily="49" charset="-128"/>
              </a:rPr>
              <a:t>genetics</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9</a:t>
            </a:r>
            <a:r>
              <a:rPr lang="es-ES" sz="1300" dirty="0">
                <a:solidFill>
                  <a:srgbClr val="222222"/>
                </a:solidFill>
                <a:effectLst/>
                <a:latin typeface="Arial" panose="020B0604020202020204" pitchFamily="34" charset="0"/>
                <a:ea typeface="MS Mincho" panose="02020609040205080304" pitchFamily="49" charset="-128"/>
              </a:rPr>
              <a:t>, 515.</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9"/>
            </a:pPr>
            <a:r>
              <a:rPr lang="en-US" sz="1300" dirty="0">
                <a:solidFill>
                  <a:srgbClr val="222222"/>
                </a:solidFill>
                <a:effectLst/>
                <a:latin typeface="Arial" panose="020B0604020202020204" pitchFamily="34" charset="0"/>
                <a:ea typeface="MS Mincho" panose="02020609040205080304" pitchFamily="49" charset="-128"/>
              </a:rPr>
              <a:t>Seki, M., Nakayama, M., </a:t>
            </a:r>
            <a:r>
              <a:rPr lang="en-US" sz="1300" dirty="0" err="1">
                <a:solidFill>
                  <a:srgbClr val="222222"/>
                </a:solidFill>
                <a:effectLst/>
                <a:latin typeface="Arial" panose="020B0604020202020204" pitchFamily="34" charset="0"/>
                <a:ea typeface="MS Mincho" panose="02020609040205080304" pitchFamily="49" charset="-128"/>
              </a:rPr>
              <a:t>Sakoh</a:t>
            </a:r>
            <a:r>
              <a:rPr lang="en-US" sz="1300" dirty="0">
                <a:solidFill>
                  <a:srgbClr val="222222"/>
                </a:solidFill>
                <a:effectLst/>
                <a:latin typeface="Arial" panose="020B0604020202020204" pitchFamily="34" charset="0"/>
                <a:ea typeface="MS Mincho" panose="02020609040205080304" pitchFamily="49" charset="-128"/>
              </a:rPr>
              <a:t>, T., Yoshitomi, R., Fukui, A., </a:t>
            </a:r>
            <a:r>
              <a:rPr lang="en-US" sz="1300" dirty="0" err="1">
                <a:solidFill>
                  <a:srgbClr val="222222"/>
                </a:solidFill>
                <a:effectLst/>
                <a:latin typeface="Arial" panose="020B0604020202020204" pitchFamily="34" charset="0"/>
                <a:ea typeface="MS Mincho" panose="02020609040205080304" pitchFamily="49" charset="-128"/>
              </a:rPr>
              <a:t>Katafuchi</a:t>
            </a:r>
            <a:r>
              <a:rPr lang="en-US" sz="1300" dirty="0">
                <a:solidFill>
                  <a:srgbClr val="222222"/>
                </a:solidFill>
                <a:effectLst/>
                <a:latin typeface="Arial" panose="020B0604020202020204" pitchFamily="34" charset="0"/>
                <a:ea typeface="MS Mincho" panose="02020609040205080304" pitchFamily="49" charset="-128"/>
              </a:rPr>
              <a:t>, E., ... &amp; </a:t>
            </a:r>
            <a:r>
              <a:rPr lang="en-US" sz="1300" dirty="0" err="1">
                <a:solidFill>
                  <a:srgbClr val="222222"/>
                </a:solidFill>
                <a:effectLst/>
                <a:latin typeface="Arial" panose="020B0604020202020204" pitchFamily="34" charset="0"/>
                <a:ea typeface="MS Mincho" panose="02020609040205080304" pitchFamily="49" charset="-128"/>
              </a:rPr>
              <a:t>Kitazono</a:t>
            </a:r>
            <a:r>
              <a:rPr lang="en-US" sz="1300" dirty="0">
                <a:solidFill>
                  <a:srgbClr val="222222"/>
                </a:solidFill>
                <a:effectLst/>
                <a:latin typeface="Arial" panose="020B0604020202020204" pitchFamily="34" charset="0"/>
                <a:ea typeface="MS Mincho" panose="02020609040205080304" pitchFamily="49" charset="-128"/>
              </a:rPr>
              <a:t>, T. (2019). Blood urea nitrogen is independently associated with renal outcomes in Japanese patients with stage 3–5 chronic kidney disease: a prospective observational study. </a:t>
            </a:r>
            <a:r>
              <a:rPr lang="es-ES" sz="1300" i="1" dirty="0">
                <a:solidFill>
                  <a:srgbClr val="222222"/>
                </a:solidFill>
                <a:effectLst/>
                <a:latin typeface="Arial" panose="020B0604020202020204" pitchFamily="34" charset="0"/>
                <a:ea typeface="MS Mincho" panose="02020609040205080304" pitchFamily="49" charset="-128"/>
              </a:rPr>
              <a:t>BMC </a:t>
            </a:r>
            <a:r>
              <a:rPr lang="es-ES" sz="1300" i="1" dirty="0" err="1">
                <a:solidFill>
                  <a:srgbClr val="222222"/>
                </a:solidFill>
                <a:effectLst/>
                <a:latin typeface="Arial" panose="020B0604020202020204" pitchFamily="34" charset="0"/>
                <a:ea typeface="MS Mincho" panose="02020609040205080304" pitchFamily="49" charset="-128"/>
              </a:rPr>
              <a:t>nephrology</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20</a:t>
            </a:r>
            <a:r>
              <a:rPr lang="es-ES" sz="1300" dirty="0">
                <a:solidFill>
                  <a:srgbClr val="222222"/>
                </a:solidFill>
                <a:effectLst/>
                <a:latin typeface="Arial" panose="020B0604020202020204" pitchFamily="34" charset="0"/>
                <a:ea typeface="MS Mincho" panose="02020609040205080304" pitchFamily="49" charset="-128"/>
              </a:rPr>
              <a:t>, 1-10.</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9"/>
            </a:pPr>
            <a:endParaRPr lang="es-ES" sz="1300" dirty="0">
              <a:effectLst/>
              <a:latin typeface="Times New Roman" panose="02020603050405020304" pitchFamily="18" charset="0"/>
              <a:ea typeface="MS Mincho" panose="02020609040205080304" pitchFamily="49" charset="-128"/>
            </a:endParaRPr>
          </a:p>
          <a:p>
            <a:endParaRPr lang="es-ES" dirty="0"/>
          </a:p>
        </p:txBody>
      </p:sp>
      <p:sp>
        <p:nvSpPr>
          <p:cNvPr id="7" name="CuadroTexto 6">
            <a:extLst>
              <a:ext uri="{FF2B5EF4-FFF2-40B4-BE49-F238E27FC236}">
                <a16:creationId xmlns:a16="http://schemas.microsoft.com/office/drawing/2014/main" id="{14F4FDF3-8EFF-8546-41D0-2BADB3BB88F5}"/>
              </a:ext>
            </a:extLst>
          </p:cNvPr>
          <p:cNvSpPr txBox="1"/>
          <p:nvPr/>
        </p:nvSpPr>
        <p:spPr>
          <a:xfrm>
            <a:off x="5743574" y="1390648"/>
            <a:ext cx="6257926" cy="5688737"/>
          </a:xfrm>
          <a:prstGeom prst="rect">
            <a:avLst/>
          </a:prstGeom>
          <a:noFill/>
        </p:spPr>
        <p:txBody>
          <a:bodyPr wrap="square" rtlCol="0">
            <a:spAutoFit/>
          </a:bodyPr>
          <a:lstStyle/>
          <a:p>
            <a:pPr marL="342900" lvl="0" indent="-342900" algn="just">
              <a:spcAft>
                <a:spcPts val="750"/>
              </a:spcAft>
              <a:buFont typeface="+mj-lt"/>
              <a:buAutoNum type="arabicPeriod" startAt="26"/>
            </a:pPr>
            <a:r>
              <a:rPr lang="en-US" sz="1300" dirty="0">
                <a:solidFill>
                  <a:srgbClr val="222222"/>
                </a:solidFill>
                <a:effectLst/>
                <a:latin typeface="Arial" panose="020B0604020202020204" pitchFamily="34" charset="0"/>
                <a:ea typeface="MS Mincho" panose="02020609040205080304" pitchFamily="49" charset="-128"/>
              </a:rPr>
              <a:t>Babitt, J. L., &amp; Lin, H. Y. (2012). Mechanisms of anemia in CKD. </a:t>
            </a:r>
            <a:r>
              <a:rPr lang="es-ES" sz="1300" i="1" dirty="0" err="1">
                <a:solidFill>
                  <a:srgbClr val="222222"/>
                </a:solidFill>
                <a:effectLst/>
                <a:latin typeface="Arial" panose="020B0604020202020204" pitchFamily="34" charset="0"/>
                <a:ea typeface="MS Mincho" panose="02020609040205080304" pitchFamily="49" charset="-128"/>
              </a:rPr>
              <a:t>Journal</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of</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the</a:t>
            </a:r>
            <a:r>
              <a:rPr lang="es-ES" sz="1300" i="1" dirty="0">
                <a:solidFill>
                  <a:srgbClr val="222222"/>
                </a:solidFill>
                <a:effectLst/>
                <a:latin typeface="Arial" panose="020B0604020202020204" pitchFamily="34" charset="0"/>
                <a:ea typeface="MS Mincho" panose="02020609040205080304" pitchFamily="49" charset="-128"/>
              </a:rPr>
              <a:t> American </a:t>
            </a:r>
            <a:r>
              <a:rPr lang="es-ES" sz="1300" i="1" dirty="0" err="1">
                <a:solidFill>
                  <a:srgbClr val="222222"/>
                </a:solidFill>
                <a:effectLst/>
                <a:latin typeface="Arial" panose="020B0604020202020204" pitchFamily="34" charset="0"/>
                <a:ea typeface="MS Mincho" panose="02020609040205080304" pitchFamily="49" charset="-128"/>
              </a:rPr>
              <a:t>Society</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of</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Nephrology</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23</a:t>
            </a:r>
            <a:r>
              <a:rPr lang="es-ES" sz="1300" dirty="0">
                <a:solidFill>
                  <a:srgbClr val="222222"/>
                </a:solidFill>
                <a:effectLst/>
                <a:latin typeface="Arial" panose="020B0604020202020204" pitchFamily="34" charset="0"/>
                <a:ea typeface="MS Mincho" panose="02020609040205080304" pitchFamily="49" charset="-128"/>
              </a:rPr>
              <a:t>(10), 1631-1634.</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26"/>
            </a:pPr>
            <a:r>
              <a:rPr lang="en-US" sz="1300" dirty="0" err="1">
                <a:solidFill>
                  <a:srgbClr val="222222"/>
                </a:solidFill>
                <a:effectLst/>
                <a:latin typeface="Arial" panose="020B0604020202020204" pitchFamily="34" charset="0"/>
                <a:ea typeface="MS Mincho" panose="02020609040205080304" pitchFamily="49" charset="-128"/>
              </a:rPr>
              <a:t>Vabalas</a:t>
            </a:r>
            <a:r>
              <a:rPr lang="en-US" sz="1300" dirty="0">
                <a:solidFill>
                  <a:srgbClr val="222222"/>
                </a:solidFill>
                <a:effectLst/>
                <a:latin typeface="Arial" panose="020B0604020202020204" pitchFamily="34" charset="0"/>
                <a:ea typeface="MS Mincho" panose="02020609040205080304" pitchFamily="49" charset="-128"/>
              </a:rPr>
              <a:t>, A., Gowen, E., </a:t>
            </a:r>
            <a:r>
              <a:rPr lang="en-US" sz="1300" dirty="0" err="1">
                <a:solidFill>
                  <a:srgbClr val="222222"/>
                </a:solidFill>
                <a:effectLst/>
                <a:latin typeface="Arial" panose="020B0604020202020204" pitchFamily="34" charset="0"/>
                <a:ea typeface="MS Mincho" panose="02020609040205080304" pitchFamily="49" charset="-128"/>
              </a:rPr>
              <a:t>Poliakoff</a:t>
            </a:r>
            <a:r>
              <a:rPr lang="en-US" sz="1300" dirty="0">
                <a:solidFill>
                  <a:srgbClr val="222222"/>
                </a:solidFill>
                <a:effectLst/>
                <a:latin typeface="Arial" panose="020B0604020202020204" pitchFamily="34" charset="0"/>
                <a:ea typeface="MS Mincho" panose="02020609040205080304" pitchFamily="49" charset="-128"/>
              </a:rPr>
              <a:t>, E., &amp; Casson, A. J. (2019). Machine learning algorithm validation with a limited sample size. </a:t>
            </a:r>
            <a:r>
              <a:rPr lang="es-ES" sz="1300" i="1" dirty="0" err="1">
                <a:solidFill>
                  <a:srgbClr val="222222"/>
                </a:solidFill>
                <a:effectLst/>
                <a:latin typeface="Arial" panose="020B0604020202020204" pitchFamily="34" charset="0"/>
                <a:ea typeface="MS Mincho" panose="02020609040205080304" pitchFamily="49" charset="-128"/>
              </a:rPr>
              <a:t>PloS</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one</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14</a:t>
            </a:r>
            <a:r>
              <a:rPr lang="es-ES" sz="1300" dirty="0">
                <a:solidFill>
                  <a:srgbClr val="222222"/>
                </a:solidFill>
                <a:effectLst/>
                <a:latin typeface="Arial" panose="020B0604020202020204" pitchFamily="34" charset="0"/>
                <a:ea typeface="MS Mincho" panose="02020609040205080304" pitchFamily="49" charset="-128"/>
              </a:rPr>
              <a:t>(11), e0224365.</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26"/>
            </a:pPr>
            <a:r>
              <a:rPr lang="en-US" sz="1300" dirty="0">
                <a:solidFill>
                  <a:srgbClr val="222222"/>
                </a:solidFill>
                <a:effectLst/>
                <a:latin typeface="Arial" panose="020B0604020202020204" pitchFamily="34" charset="0"/>
                <a:ea typeface="MS Mincho" panose="02020609040205080304" pitchFamily="49" charset="-128"/>
              </a:rPr>
              <a:t>Birla, S., Kohli, K., &amp; Dutta, A. (2016, October). Machine learning on imbalanced data in credit risk. In </a:t>
            </a:r>
            <a:r>
              <a:rPr lang="en-US" sz="1300" i="1" dirty="0">
                <a:solidFill>
                  <a:srgbClr val="222222"/>
                </a:solidFill>
                <a:effectLst/>
                <a:latin typeface="Arial" panose="020B0604020202020204" pitchFamily="34" charset="0"/>
                <a:ea typeface="MS Mincho" panose="02020609040205080304" pitchFamily="49" charset="-128"/>
              </a:rPr>
              <a:t>2016 IEEE 7th Annual Information Technology, Electronics and Mobile Communication Conference (IEMCON)</a:t>
            </a:r>
            <a:r>
              <a:rPr lang="en-US" sz="1300" dirty="0">
                <a:solidFill>
                  <a:srgbClr val="222222"/>
                </a:solidFill>
                <a:effectLst/>
                <a:latin typeface="Arial" panose="020B0604020202020204" pitchFamily="34" charset="0"/>
                <a:ea typeface="MS Mincho" panose="02020609040205080304" pitchFamily="49" charset="-128"/>
              </a:rPr>
              <a:t> (pp. 1-6). </a:t>
            </a:r>
            <a:r>
              <a:rPr lang="es-ES" sz="1300" dirty="0">
                <a:solidFill>
                  <a:srgbClr val="222222"/>
                </a:solidFill>
                <a:effectLst/>
                <a:latin typeface="Arial" panose="020B0604020202020204" pitchFamily="34" charset="0"/>
                <a:ea typeface="MS Mincho" panose="02020609040205080304" pitchFamily="49" charset="-128"/>
              </a:rPr>
              <a:t>IEEE.</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26"/>
            </a:pPr>
            <a:r>
              <a:rPr lang="en-US" sz="1300" dirty="0">
                <a:solidFill>
                  <a:srgbClr val="222222"/>
                </a:solidFill>
                <a:effectLst/>
                <a:latin typeface="Arial" panose="020B0604020202020204" pitchFamily="34" charset="0"/>
                <a:ea typeface="MS Mincho" panose="02020609040205080304" pitchFamily="49" charset="-128"/>
              </a:rPr>
              <a:t>Yap, B. W., Rani, K. A., Rahman, H. A. A., Fong, S., </a:t>
            </a:r>
            <a:r>
              <a:rPr lang="en-US" sz="1300" dirty="0" err="1">
                <a:solidFill>
                  <a:srgbClr val="222222"/>
                </a:solidFill>
                <a:effectLst/>
                <a:latin typeface="Arial" panose="020B0604020202020204" pitchFamily="34" charset="0"/>
                <a:ea typeface="MS Mincho" panose="02020609040205080304" pitchFamily="49" charset="-128"/>
              </a:rPr>
              <a:t>Khairudin</a:t>
            </a:r>
            <a:r>
              <a:rPr lang="en-US" sz="1300" dirty="0">
                <a:solidFill>
                  <a:srgbClr val="222222"/>
                </a:solidFill>
                <a:effectLst/>
                <a:latin typeface="Arial" panose="020B0604020202020204" pitchFamily="34" charset="0"/>
                <a:ea typeface="MS Mincho" panose="02020609040205080304" pitchFamily="49" charset="-128"/>
              </a:rPr>
              <a:t>, Z., &amp; Abdullah, N. N. (2014). An application of oversampling, </a:t>
            </a:r>
            <a:r>
              <a:rPr lang="en-US" sz="1300" dirty="0" err="1">
                <a:solidFill>
                  <a:srgbClr val="222222"/>
                </a:solidFill>
                <a:effectLst/>
                <a:latin typeface="Arial" panose="020B0604020202020204" pitchFamily="34" charset="0"/>
                <a:ea typeface="MS Mincho" panose="02020609040205080304" pitchFamily="49" charset="-128"/>
              </a:rPr>
              <a:t>undersampling</a:t>
            </a:r>
            <a:r>
              <a:rPr lang="en-US" sz="1300" dirty="0">
                <a:solidFill>
                  <a:srgbClr val="222222"/>
                </a:solidFill>
                <a:effectLst/>
                <a:latin typeface="Arial" panose="020B0604020202020204" pitchFamily="34" charset="0"/>
                <a:ea typeface="MS Mincho" panose="02020609040205080304" pitchFamily="49" charset="-128"/>
              </a:rPr>
              <a:t>, bagging and boosting in handling imbalanced datasets. In </a:t>
            </a:r>
            <a:r>
              <a:rPr lang="en-US" sz="1300" i="1" dirty="0">
                <a:solidFill>
                  <a:srgbClr val="222222"/>
                </a:solidFill>
                <a:effectLst/>
                <a:latin typeface="Arial" panose="020B0604020202020204" pitchFamily="34" charset="0"/>
                <a:ea typeface="MS Mincho" panose="02020609040205080304" pitchFamily="49" charset="-128"/>
              </a:rPr>
              <a:t>Proceedings of the first international conference on advanced data and information engineering (DaEng-2013)</a:t>
            </a:r>
            <a:r>
              <a:rPr lang="en-US" sz="1300" dirty="0">
                <a:solidFill>
                  <a:srgbClr val="222222"/>
                </a:solidFill>
                <a:effectLst/>
                <a:latin typeface="Arial" panose="020B0604020202020204" pitchFamily="34" charset="0"/>
                <a:ea typeface="MS Mincho" panose="02020609040205080304" pitchFamily="49" charset="-128"/>
              </a:rPr>
              <a:t> (pp. 13-22). </a:t>
            </a:r>
            <a:r>
              <a:rPr lang="es-ES" sz="1300" dirty="0">
                <a:solidFill>
                  <a:srgbClr val="222222"/>
                </a:solidFill>
                <a:effectLst/>
                <a:latin typeface="Arial" panose="020B0604020202020204" pitchFamily="34" charset="0"/>
                <a:ea typeface="MS Mincho" panose="02020609040205080304" pitchFamily="49" charset="-128"/>
              </a:rPr>
              <a:t>Springer </a:t>
            </a:r>
            <a:r>
              <a:rPr lang="es-ES" sz="1300" dirty="0" err="1">
                <a:solidFill>
                  <a:srgbClr val="222222"/>
                </a:solidFill>
                <a:effectLst/>
                <a:latin typeface="Arial" panose="020B0604020202020204" pitchFamily="34" charset="0"/>
                <a:ea typeface="MS Mincho" panose="02020609040205080304" pitchFamily="49" charset="-128"/>
              </a:rPr>
              <a:t>Singapore</a:t>
            </a:r>
            <a:r>
              <a:rPr lang="es-ES" sz="1300" dirty="0">
                <a:solidFill>
                  <a:srgbClr val="222222"/>
                </a:solidFill>
                <a:effectLst/>
                <a:latin typeface="Arial" panose="020B0604020202020204" pitchFamily="34" charset="0"/>
                <a:ea typeface="MS Mincho" panose="02020609040205080304" pitchFamily="49" charset="-128"/>
              </a:rPr>
              <a:t>.</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26"/>
            </a:pPr>
            <a:r>
              <a:rPr lang="en-US" sz="1300" dirty="0" err="1">
                <a:solidFill>
                  <a:srgbClr val="222222"/>
                </a:solidFill>
                <a:effectLst/>
                <a:latin typeface="Arial" panose="020B0604020202020204" pitchFamily="34" charset="0"/>
                <a:ea typeface="MS Mincho" panose="02020609040205080304" pitchFamily="49" charset="-128"/>
              </a:rPr>
              <a:t>Glucksmann</a:t>
            </a:r>
            <a:r>
              <a:rPr lang="en-US" sz="1300" dirty="0">
                <a:solidFill>
                  <a:srgbClr val="222222"/>
                </a:solidFill>
                <a:effectLst/>
                <a:latin typeface="Arial" panose="020B0604020202020204" pitchFamily="34" charset="0"/>
                <a:ea typeface="MS Mincho" panose="02020609040205080304" pitchFamily="49" charset="-128"/>
              </a:rPr>
              <a:t>, A. (1974). Sexual dimorphism in mammals. </a:t>
            </a:r>
            <a:r>
              <a:rPr lang="es-ES" sz="1300" i="1" dirty="0" err="1">
                <a:solidFill>
                  <a:srgbClr val="222222"/>
                </a:solidFill>
                <a:effectLst/>
                <a:latin typeface="Arial" panose="020B0604020202020204" pitchFamily="34" charset="0"/>
                <a:ea typeface="MS Mincho" panose="02020609040205080304" pitchFamily="49" charset="-128"/>
              </a:rPr>
              <a:t>Biological</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Reviews</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49</a:t>
            </a:r>
            <a:r>
              <a:rPr lang="es-ES" sz="1300" dirty="0">
                <a:solidFill>
                  <a:srgbClr val="222222"/>
                </a:solidFill>
                <a:effectLst/>
                <a:latin typeface="Arial" panose="020B0604020202020204" pitchFamily="34" charset="0"/>
                <a:ea typeface="MS Mincho" panose="02020609040205080304" pitchFamily="49" charset="-128"/>
              </a:rPr>
              <a:t>(4), 423-475.</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26"/>
            </a:pPr>
            <a:r>
              <a:rPr lang="es-ES" sz="1300" dirty="0">
                <a:solidFill>
                  <a:srgbClr val="222222"/>
                </a:solidFill>
                <a:effectLst/>
                <a:latin typeface="Arial" panose="020B0604020202020204" pitchFamily="34" charset="0"/>
                <a:ea typeface="MS Mincho" panose="02020609040205080304" pitchFamily="49" charset="-128"/>
              </a:rPr>
              <a:t>Diaz</a:t>
            </a:r>
            <a:r>
              <a:rPr lang="es-ES" sz="1300" dirty="0">
                <a:solidFill>
                  <a:srgbClr val="222222"/>
                </a:solidFill>
                <a:effectLst/>
                <a:latin typeface="Cambria Math" panose="02040503050406030204" pitchFamily="18" charset="0"/>
                <a:ea typeface="MS Mincho" panose="02020609040205080304" pitchFamily="49" charset="-128"/>
                <a:cs typeface="Cambria Math" panose="02040503050406030204" pitchFamily="18" charset="0"/>
              </a:rPr>
              <a:t>‐</a:t>
            </a:r>
            <a:r>
              <a:rPr lang="es-ES" sz="1300" dirty="0" err="1">
                <a:solidFill>
                  <a:srgbClr val="222222"/>
                </a:solidFill>
                <a:effectLst/>
                <a:latin typeface="Arial" panose="020B0604020202020204" pitchFamily="34" charset="0"/>
                <a:ea typeface="MS Mincho" panose="02020609040205080304" pitchFamily="49" charset="-128"/>
              </a:rPr>
              <a:t>Canestro</a:t>
            </a:r>
            <a:r>
              <a:rPr lang="es-ES" sz="1300" dirty="0">
                <a:solidFill>
                  <a:srgbClr val="222222"/>
                </a:solidFill>
                <a:effectLst/>
                <a:latin typeface="Arial" panose="020B0604020202020204" pitchFamily="34" charset="0"/>
                <a:ea typeface="MS Mincho" panose="02020609040205080304" pitchFamily="49" charset="-128"/>
              </a:rPr>
              <a:t>, C., </a:t>
            </a:r>
            <a:r>
              <a:rPr lang="es-ES" sz="1300" dirty="0" err="1">
                <a:solidFill>
                  <a:srgbClr val="222222"/>
                </a:solidFill>
                <a:effectLst/>
                <a:latin typeface="Arial" panose="020B0604020202020204" pitchFamily="34" charset="0"/>
                <a:ea typeface="MS Mincho" panose="02020609040205080304" pitchFamily="49" charset="-128"/>
              </a:rPr>
              <a:t>Pentz</a:t>
            </a:r>
            <a:r>
              <a:rPr lang="es-ES" sz="1300" dirty="0">
                <a:solidFill>
                  <a:srgbClr val="222222"/>
                </a:solidFill>
                <a:effectLst/>
                <a:latin typeface="Arial" panose="020B0604020202020204" pitchFamily="34" charset="0"/>
                <a:ea typeface="MS Mincho" panose="02020609040205080304" pitchFamily="49" charset="-128"/>
              </a:rPr>
              <a:t>, B., </a:t>
            </a:r>
            <a:r>
              <a:rPr lang="es-ES" sz="1300" dirty="0" err="1">
                <a:solidFill>
                  <a:srgbClr val="222222"/>
                </a:solidFill>
                <a:effectLst/>
                <a:latin typeface="Arial" panose="020B0604020202020204" pitchFamily="34" charset="0"/>
                <a:ea typeface="MS Mincho" panose="02020609040205080304" pitchFamily="49" charset="-128"/>
              </a:rPr>
              <a:t>Sehgal</a:t>
            </a:r>
            <a:r>
              <a:rPr lang="es-ES" sz="1300" dirty="0">
                <a:solidFill>
                  <a:srgbClr val="222222"/>
                </a:solidFill>
                <a:effectLst/>
                <a:latin typeface="Arial" panose="020B0604020202020204" pitchFamily="34" charset="0"/>
                <a:ea typeface="MS Mincho" panose="02020609040205080304" pitchFamily="49" charset="-128"/>
              </a:rPr>
              <a:t>, A., &amp; Montero, D. (2021). </a:t>
            </a:r>
            <a:r>
              <a:rPr lang="en-US" sz="1300" dirty="0">
                <a:solidFill>
                  <a:srgbClr val="222222"/>
                </a:solidFill>
                <a:effectLst/>
                <a:latin typeface="Arial" panose="020B0604020202020204" pitchFamily="34" charset="0"/>
                <a:ea typeface="MS Mincho" panose="02020609040205080304" pitchFamily="49" charset="-128"/>
              </a:rPr>
              <a:t>Sex dimorphism in cardiac and aerobic capacities: The influence of body composition. </a:t>
            </a:r>
            <a:r>
              <a:rPr lang="es-ES" sz="1300" i="1" dirty="0" err="1">
                <a:solidFill>
                  <a:srgbClr val="222222"/>
                </a:solidFill>
                <a:effectLst/>
                <a:latin typeface="Arial" panose="020B0604020202020204" pitchFamily="34" charset="0"/>
                <a:ea typeface="MS Mincho" panose="02020609040205080304" pitchFamily="49" charset="-128"/>
              </a:rPr>
              <a:t>Obesity</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29</a:t>
            </a:r>
            <a:r>
              <a:rPr lang="es-ES" sz="1300" dirty="0">
                <a:solidFill>
                  <a:srgbClr val="222222"/>
                </a:solidFill>
                <a:effectLst/>
                <a:latin typeface="Arial" panose="020B0604020202020204" pitchFamily="34" charset="0"/>
                <a:ea typeface="MS Mincho" panose="02020609040205080304" pitchFamily="49" charset="-128"/>
              </a:rPr>
              <a:t>(11), 1749-1759.</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26"/>
            </a:pPr>
            <a:r>
              <a:rPr lang="en-US" sz="1300" dirty="0">
                <a:solidFill>
                  <a:srgbClr val="222222"/>
                </a:solidFill>
                <a:effectLst/>
                <a:latin typeface="Arial" panose="020B0604020202020204" pitchFamily="34" charset="0"/>
                <a:ea typeface="MS Mincho" panose="02020609040205080304" pitchFamily="49" charset="-128"/>
              </a:rPr>
              <a:t>Huang, C. H., Wang, C. W., Chen, H. C., Tu, H. P., Chen, S. C., Hung, C. H., &amp; Kuo, C. H. (2021). Gender difference in the associations among heavy metals with red blood cell hemogram. </a:t>
            </a:r>
            <a:r>
              <a:rPr lang="es-ES" sz="1300" i="1" dirty="0">
                <a:solidFill>
                  <a:srgbClr val="222222"/>
                </a:solidFill>
                <a:effectLst/>
                <a:latin typeface="Arial" panose="020B0604020202020204" pitchFamily="34" charset="0"/>
                <a:ea typeface="MS Mincho" panose="02020609040205080304" pitchFamily="49" charset="-128"/>
              </a:rPr>
              <a:t>International </a:t>
            </a:r>
            <a:r>
              <a:rPr lang="es-ES" sz="1300" i="1" dirty="0" err="1">
                <a:solidFill>
                  <a:srgbClr val="222222"/>
                </a:solidFill>
                <a:effectLst/>
                <a:latin typeface="Arial" panose="020B0604020202020204" pitchFamily="34" charset="0"/>
                <a:ea typeface="MS Mincho" panose="02020609040205080304" pitchFamily="49" charset="-128"/>
              </a:rPr>
              <a:t>Journal</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of</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Environmental</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Research</a:t>
            </a:r>
            <a:r>
              <a:rPr lang="es-ES" sz="1300" i="1" dirty="0">
                <a:solidFill>
                  <a:srgbClr val="222222"/>
                </a:solidFill>
                <a:effectLst/>
                <a:latin typeface="Arial" panose="020B0604020202020204" pitchFamily="34" charset="0"/>
                <a:ea typeface="MS Mincho" panose="02020609040205080304" pitchFamily="49" charset="-128"/>
              </a:rPr>
              <a:t> and </a:t>
            </a:r>
            <a:r>
              <a:rPr lang="es-ES" sz="1300" i="1" dirty="0" err="1">
                <a:solidFill>
                  <a:srgbClr val="222222"/>
                </a:solidFill>
                <a:effectLst/>
                <a:latin typeface="Arial" panose="020B0604020202020204" pitchFamily="34" charset="0"/>
                <a:ea typeface="MS Mincho" panose="02020609040205080304" pitchFamily="49" charset="-128"/>
              </a:rPr>
              <a:t>Public</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Health</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19</a:t>
            </a:r>
            <a:r>
              <a:rPr lang="es-ES" sz="1300" dirty="0">
                <a:solidFill>
                  <a:srgbClr val="222222"/>
                </a:solidFill>
                <a:effectLst/>
                <a:latin typeface="Arial" panose="020B0604020202020204" pitchFamily="34" charset="0"/>
                <a:ea typeface="MS Mincho" panose="02020609040205080304" pitchFamily="49" charset="-128"/>
              </a:rPr>
              <a:t>(1), 189.</a:t>
            </a:r>
            <a:endParaRPr lang="es-ES" sz="1300" dirty="0">
              <a:effectLst/>
              <a:latin typeface="Times New Roman" panose="02020603050405020304" pitchFamily="18" charset="0"/>
              <a:ea typeface="MS Mincho" panose="02020609040205080304" pitchFamily="49" charset="-128"/>
            </a:endParaRPr>
          </a:p>
          <a:p>
            <a:endParaRPr lang="es-ES" dirty="0"/>
          </a:p>
        </p:txBody>
      </p:sp>
    </p:spTree>
    <p:extLst>
      <p:ext uri="{BB962C8B-B14F-4D97-AF65-F5344CB8AC3E}">
        <p14:creationId xmlns:p14="http://schemas.microsoft.com/office/powerpoint/2010/main" val="68227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D2B966C-A275-2884-8C48-4731ECC581D2}"/>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70EE1FF1-78BA-FC79-EE36-C63ED45FA741}"/>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s-ES" sz="3100" b="1" dirty="0">
                <a:solidFill>
                  <a:srgbClr val="FFFFFF"/>
                </a:solidFill>
              </a:rPr>
              <a:t>Bibliografía</a:t>
            </a:r>
            <a:r>
              <a:rPr lang="en-US" sz="3100" b="1" dirty="0">
                <a:solidFill>
                  <a:srgbClr val="FFFFFF"/>
                </a:solidFill>
              </a:rPr>
              <a:t>:</a:t>
            </a:r>
            <a:endParaRPr lang="en-US" sz="3100" dirty="0">
              <a:solidFill>
                <a:srgbClr val="FFFFFF"/>
              </a:solidFill>
            </a:endParaRPr>
          </a:p>
        </p:txBody>
      </p:sp>
      <p:sp>
        <p:nvSpPr>
          <p:cNvPr id="4" name="CuadroTexto 3">
            <a:extLst>
              <a:ext uri="{FF2B5EF4-FFF2-40B4-BE49-F238E27FC236}">
                <a16:creationId xmlns:a16="http://schemas.microsoft.com/office/drawing/2014/main" id="{1FDC4DB8-2BD9-250E-3BDD-1F80E47B3D57}"/>
              </a:ext>
            </a:extLst>
          </p:cNvPr>
          <p:cNvSpPr txBox="1"/>
          <p:nvPr/>
        </p:nvSpPr>
        <p:spPr>
          <a:xfrm>
            <a:off x="933450" y="1838323"/>
            <a:ext cx="10182225" cy="2985433"/>
          </a:xfrm>
          <a:prstGeom prst="rect">
            <a:avLst/>
          </a:prstGeom>
          <a:noFill/>
        </p:spPr>
        <p:txBody>
          <a:bodyPr wrap="square" rtlCol="0">
            <a:spAutoFit/>
          </a:bodyPr>
          <a:lstStyle/>
          <a:p>
            <a:pPr marL="342900" lvl="0" indent="-342900" algn="just">
              <a:spcAft>
                <a:spcPts val="750"/>
              </a:spcAft>
              <a:buFont typeface="+mj-lt"/>
              <a:buAutoNum type="arabicPeriod" startAt="33"/>
            </a:pPr>
            <a:r>
              <a:rPr lang="en-US" sz="1300" dirty="0">
                <a:solidFill>
                  <a:srgbClr val="222222"/>
                </a:solidFill>
                <a:effectLst/>
                <a:latin typeface="Arial" panose="020B0604020202020204" pitchFamily="34" charset="0"/>
                <a:ea typeface="MS Mincho" panose="02020609040205080304" pitchFamily="49" charset="-128"/>
              </a:rPr>
              <a:t>Cirillo, Davide, et al. "Sex and gender differences and biases in artificial intelligence for biomedicine and healthcare." </a:t>
            </a:r>
            <a:r>
              <a:rPr lang="es-ES" sz="1300" i="1" dirty="0">
                <a:solidFill>
                  <a:srgbClr val="222222"/>
                </a:solidFill>
                <a:effectLst/>
                <a:latin typeface="Arial" panose="020B0604020202020204" pitchFamily="34" charset="0"/>
                <a:ea typeface="MS Mincho" panose="02020609040205080304" pitchFamily="49" charset="-128"/>
              </a:rPr>
              <a:t>NPJ digital medicine</a:t>
            </a:r>
            <a:r>
              <a:rPr lang="es-ES" sz="1300" dirty="0">
                <a:solidFill>
                  <a:srgbClr val="222222"/>
                </a:solidFill>
                <a:effectLst/>
                <a:latin typeface="Arial" panose="020B0604020202020204" pitchFamily="34" charset="0"/>
                <a:ea typeface="MS Mincho" panose="02020609040205080304" pitchFamily="49" charset="-128"/>
              </a:rPr>
              <a:t> 3.1 (2020): 81.</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33"/>
            </a:pPr>
            <a:r>
              <a:rPr lang="es-ES" sz="1300" dirty="0" err="1">
                <a:solidFill>
                  <a:srgbClr val="222222"/>
                </a:solidFill>
                <a:effectLst/>
                <a:latin typeface="Arial" panose="020B0604020202020204" pitchFamily="34" charset="0"/>
                <a:ea typeface="MS Mincho" panose="02020609040205080304" pitchFamily="49" charset="-128"/>
              </a:rPr>
              <a:t>Vayena</a:t>
            </a:r>
            <a:r>
              <a:rPr lang="es-ES" sz="1300" dirty="0">
                <a:solidFill>
                  <a:srgbClr val="222222"/>
                </a:solidFill>
                <a:effectLst/>
                <a:latin typeface="Arial" panose="020B0604020202020204" pitchFamily="34" charset="0"/>
                <a:ea typeface="MS Mincho" panose="02020609040205080304" pitchFamily="49" charset="-128"/>
              </a:rPr>
              <a:t>, E., </a:t>
            </a:r>
            <a:r>
              <a:rPr lang="es-ES" sz="1300" dirty="0" err="1">
                <a:solidFill>
                  <a:srgbClr val="222222"/>
                </a:solidFill>
                <a:effectLst/>
                <a:latin typeface="Arial" panose="020B0604020202020204" pitchFamily="34" charset="0"/>
                <a:ea typeface="MS Mincho" panose="02020609040205080304" pitchFamily="49" charset="-128"/>
              </a:rPr>
              <a:t>Blasimme</a:t>
            </a:r>
            <a:r>
              <a:rPr lang="es-ES" sz="1300" dirty="0">
                <a:solidFill>
                  <a:srgbClr val="222222"/>
                </a:solidFill>
                <a:effectLst/>
                <a:latin typeface="Arial" panose="020B0604020202020204" pitchFamily="34" charset="0"/>
                <a:ea typeface="MS Mincho" panose="02020609040205080304" pitchFamily="49" charset="-128"/>
              </a:rPr>
              <a:t>, A., &amp; Cohen, I. G. (2018). </a:t>
            </a:r>
            <a:r>
              <a:rPr lang="en-US" sz="1300" dirty="0">
                <a:solidFill>
                  <a:srgbClr val="222222"/>
                </a:solidFill>
                <a:effectLst/>
                <a:latin typeface="Arial" panose="020B0604020202020204" pitchFamily="34" charset="0"/>
                <a:ea typeface="MS Mincho" panose="02020609040205080304" pitchFamily="49" charset="-128"/>
              </a:rPr>
              <a:t>Machine learning in medicine: addressing ethical challenges. </a:t>
            </a:r>
            <a:r>
              <a:rPr lang="es-ES" sz="1300" i="1" dirty="0" err="1">
                <a:solidFill>
                  <a:srgbClr val="222222"/>
                </a:solidFill>
                <a:effectLst/>
                <a:latin typeface="Arial" panose="020B0604020202020204" pitchFamily="34" charset="0"/>
                <a:ea typeface="MS Mincho" panose="02020609040205080304" pitchFamily="49" charset="-128"/>
              </a:rPr>
              <a:t>PLoS</a:t>
            </a:r>
            <a:r>
              <a:rPr lang="es-ES" sz="1300" i="1" dirty="0">
                <a:solidFill>
                  <a:srgbClr val="222222"/>
                </a:solidFill>
                <a:effectLst/>
                <a:latin typeface="Arial" panose="020B0604020202020204" pitchFamily="34" charset="0"/>
                <a:ea typeface="MS Mincho" panose="02020609040205080304" pitchFamily="49" charset="-128"/>
              </a:rPr>
              <a:t> medicine</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15</a:t>
            </a:r>
            <a:r>
              <a:rPr lang="es-ES" sz="1300" dirty="0">
                <a:solidFill>
                  <a:srgbClr val="222222"/>
                </a:solidFill>
                <a:effectLst/>
                <a:latin typeface="Arial" panose="020B0604020202020204" pitchFamily="34" charset="0"/>
                <a:ea typeface="MS Mincho" panose="02020609040205080304" pitchFamily="49" charset="-128"/>
              </a:rPr>
              <a:t>(11), e1002689.</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33"/>
            </a:pPr>
            <a:r>
              <a:rPr lang="en-US" sz="1300" dirty="0">
                <a:solidFill>
                  <a:srgbClr val="222222"/>
                </a:solidFill>
                <a:effectLst/>
                <a:latin typeface="Arial" panose="020B0604020202020204" pitchFamily="34" charset="0"/>
                <a:ea typeface="MS Mincho" panose="02020609040205080304" pitchFamily="49" charset="-128"/>
              </a:rPr>
              <a:t>Norton, J. M., </a:t>
            </a:r>
            <a:r>
              <a:rPr lang="en-US" sz="1300" dirty="0" err="1">
                <a:solidFill>
                  <a:srgbClr val="222222"/>
                </a:solidFill>
                <a:effectLst/>
                <a:latin typeface="Arial" panose="020B0604020202020204" pitchFamily="34" charset="0"/>
                <a:ea typeface="MS Mincho" panose="02020609040205080304" pitchFamily="49" charset="-128"/>
              </a:rPr>
              <a:t>Moxey</a:t>
            </a:r>
            <a:r>
              <a:rPr lang="en-US" sz="1300" dirty="0">
                <a:solidFill>
                  <a:srgbClr val="222222"/>
                </a:solidFill>
                <a:effectLst/>
                <a:latin typeface="Arial" panose="020B0604020202020204" pitchFamily="34" charset="0"/>
                <a:ea typeface="MS Mincho" panose="02020609040205080304" pitchFamily="49" charset="-128"/>
              </a:rPr>
              <a:t>-Mims, M. M., Eggers, P. W., Narva, A. S., Star, R. A., Kimmel, P. L., &amp; Rodgers, G. P. (2016). Social determinants of racial disparities in CKD. </a:t>
            </a:r>
            <a:r>
              <a:rPr lang="en-US" sz="1300" i="1" dirty="0">
                <a:solidFill>
                  <a:srgbClr val="222222"/>
                </a:solidFill>
                <a:effectLst/>
                <a:latin typeface="Arial" panose="020B0604020202020204" pitchFamily="34" charset="0"/>
                <a:ea typeface="MS Mincho" panose="02020609040205080304" pitchFamily="49" charset="-128"/>
              </a:rPr>
              <a:t>Journal of the American Society of Nephrology</a:t>
            </a:r>
            <a:r>
              <a:rPr lang="en-US" sz="1300" dirty="0">
                <a:solidFill>
                  <a:srgbClr val="222222"/>
                </a:solidFill>
                <a:effectLst/>
                <a:latin typeface="Arial" panose="020B0604020202020204" pitchFamily="34" charset="0"/>
                <a:ea typeface="MS Mincho" panose="02020609040205080304" pitchFamily="49" charset="-128"/>
              </a:rPr>
              <a:t>, </a:t>
            </a:r>
            <a:r>
              <a:rPr lang="en-US" sz="1300" i="1" dirty="0">
                <a:solidFill>
                  <a:srgbClr val="222222"/>
                </a:solidFill>
                <a:effectLst/>
                <a:latin typeface="Arial" panose="020B0604020202020204" pitchFamily="34" charset="0"/>
                <a:ea typeface="MS Mincho" panose="02020609040205080304" pitchFamily="49" charset="-128"/>
              </a:rPr>
              <a:t>27</a:t>
            </a:r>
            <a:r>
              <a:rPr lang="en-US" sz="1300" dirty="0">
                <a:solidFill>
                  <a:srgbClr val="222222"/>
                </a:solidFill>
                <a:effectLst/>
                <a:latin typeface="Arial" panose="020B0604020202020204" pitchFamily="34" charset="0"/>
                <a:ea typeface="MS Mincho" panose="02020609040205080304" pitchFamily="49" charset="-128"/>
              </a:rPr>
              <a:t>(9), 2576-2595.</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33"/>
            </a:pPr>
            <a:r>
              <a:rPr lang="en-US" sz="1300" dirty="0">
                <a:solidFill>
                  <a:srgbClr val="222222"/>
                </a:solidFill>
                <a:effectLst/>
                <a:latin typeface="Arial" panose="020B0604020202020204" pitchFamily="34" charset="0"/>
                <a:ea typeface="MS Mincho" panose="02020609040205080304" pitchFamily="49" charset="-128"/>
              </a:rPr>
              <a:t> </a:t>
            </a:r>
            <a:r>
              <a:rPr lang="en-US" sz="1300" dirty="0" err="1">
                <a:solidFill>
                  <a:srgbClr val="222222"/>
                </a:solidFill>
                <a:effectLst/>
                <a:latin typeface="Arial" panose="020B0604020202020204" pitchFamily="34" charset="0"/>
                <a:ea typeface="MS Mincho" panose="02020609040205080304" pitchFamily="49" charset="-128"/>
              </a:rPr>
              <a:t>Kuner</a:t>
            </a:r>
            <a:r>
              <a:rPr lang="en-US" sz="1300" dirty="0">
                <a:solidFill>
                  <a:srgbClr val="222222"/>
                </a:solidFill>
                <a:effectLst/>
                <a:latin typeface="Arial" panose="020B0604020202020204" pitchFamily="34" charset="0"/>
                <a:ea typeface="MS Mincho" panose="02020609040205080304" pitchFamily="49" charset="-128"/>
              </a:rPr>
              <a:t>, C., </a:t>
            </a:r>
            <a:r>
              <a:rPr lang="en-US" sz="1300" dirty="0" err="1">
                <a:solidFill>
                  <a:srgbClr val="222222"/>
                </a:solidFill>
                <a:effectLst/>
                <a:latin typeface="Arial" panose="020B0604020202020204" pitchFamily="34" charset="0"/>
                <a:ea typeface="MS Mincho" panose="02020609040205080304" pitchFamily="49" charset="-128"/>
              </a:rPr>
              <a:t>Svantesson</a:t>
            </a:r>
            <a:r>
              <a:rPr lang="en-US" sz="1300" dirty="0">
                <a:solidFill>
                  <a:srgbClr val="222222"/>
                </a:solidFill>
                <a:effectLst/>
                <a:latin typeface="Arial" panose="020B0604020202020204" pitchFamily="34" charset="0"/>
                <a:ea typeface="MS Mincho" panose="02020609040205080304" pitchFamily="49" charset="-128"/>
              </a:rPr>
              <a:t>, D. J. B., Cate, F. H., Lynskey, O., &amp; Millard, C. (2017). Machine learning with personal data: is data protection law smart enough to meet the challenge?. </a:t>
            </a:r>
            <a:r>
              <a:rPr lang="es-ES" sz="1300" i="1" dirty="0">
                <a:solidFill>
                  <a:srgbClr val="222222"/>
                </a:solidFill>
                <a:effectLst/>
                <a:latin typeface="Arial" panose="020B0604020202020204" pitchFamily="34" charset="0"/>
                <a:ea typeface="MS Mincho" panose="02020609040205080304" pitchFamily="49" charset="-128"/>
              </a:rPr>
              <a:t>International Data </a:t>
            </a:r>
            <a:r>
              <a:rPr lang="es-ES" sz="1300" i="1" dirty="0" err="1">
                <a:solidFill>
                  <a:srgbClr val="222222"/>
                </a:solidFill>
                <a:effectLst/>
                <a:latin typeface="Arial" panose="020B0604020202020204" pitchFamily="34" charset="0"/>
                <a:ea typeface="MS Mincho" panose="02020609040205080304" pitchFamily="49" charset="-128"/>
              </a:rPr>
              <a:t>Privacy</a:t>
            </a:r>
            <a:r>
              <a:rPr lang="es-ES" sz="1300" i="1" dirty="0">
                <a:solidFill>
                  <a:srgbClr val="222222"/>
                </a:solidFill>
                <a:effectLst/>
                <a:latin typeface="Arial" panose="020B0604020202020204" pitchFamily="34" charset="0"/>
                <a:ea typeface="MS Mincho" panose="02020609040205080304" pitchFamily="49" charset="-128"/>
              </a:rPr>
              <a:t> </a:t>
            </a:r>
            <a:r>
              <a:rPr lang="es-ES" sz="1300" i="1" dirty="0" err="1">
                <a:solidFill>
                  <a:srgbClr val="222222"/>
                </a:solidFill>
                <a:effectLst/>
                <a:latin typeface="Arial" panose="020B0604020202020204" pitchFamily="34" charset="0"/>
                <a:ea typeface="MS Mincho" panose="02020609040205080304" pitchFamily="49" charset="-128"/>
              </a:rPr>
              <a:t>Law</a:t>
            </a:r>
            <a:r>
              <a:rPr lang="es-ES" sz="1300" dirty="0">
                <a:solidFill>
                  <a:srgbClr val="222222"/>
                </a:solidFill>
                <a:effectLst/>
                <a:latin typeface="Arial" panose="020B0604020202020204" pitchFamily="34" charset="0"/>
                <a:ea typeface="MS Mincho" panose="02020609040205080304" pitchFamily="49" charset="-128"/>
              </a:rPr>
              <a:t>, </a:t>
            </a:r>
            <a:r>
              <a:rPr lang="es-ES" sz="1300" i="1" dirty="0">
                <a:solidFill>
                  <a:srgbClr val="222222"/>
                </a:solidFill>
                <a:effectLst/>
                <a:latin typeface="Arial" panose="020B0604020202020204" pitchFamily="34" charset="0"/>
                <a:ea typeface="MS Mincho" panose="02020609040205080304" pitchFamily="49" charset="-128"/>
              </a:rPr>
              <a:t>7</a:t>
            </a:r>
            <a:r>
              <a:rPr lang="es-ES" sz="1300" dirty="0">
                <a:solidFill>
                  <a:srgbClr val="222222"/>
                </a:solidFill>
                <a:effectLst/>
                <a:latin typeface="Arial" panose="020B0604020202020204" pitchFamily="34" charset="0"/>
                <a:ea typeface="MS Mincho" panose="02020609040205080304" pitchFamily="49" charset="-128"/>
              </a:rPr>
              <a:t>(1), 1-2.</a:t>
            </a:r>
          </a:p>
          <a:p>
            <a:pPr marL="342900" lvl="0" indent="-342900" algn="just">
              <a:spcAft>
                <a:spcPts val="750"/>
              </a:spcAft>
              <a:buFont typeface="+mj-lt"/>
              <a:buAutoNum type="arabicPeriod" startAt="33"/>
            </a:pPr>
            <a:r>
              <a:rPr lang="es-ES" sz="1400" b="0" i="0" dirty="0">
                <a:solidFill>
                  <a:srgbClr val="222222"/>
                </a:solidFill>
                <a:effectLst/>
                <a:latin typeface="Arial" panose="020B0604020202020204" pitchFamily="34" charset="0"/>
              </a:rPr>
              <a:t>Torrens, M. (2015). Interpretación clínica del hemograma. </a:t>
            </a:r>
            <a:r>
              <a:rPr lang="es-ES" sz="1400" b="0" i="1" dirty="0">
                <a:solidFill>
                  <a:srgbClr val="222222"/>
                </a:solidFill>
                <a:effectLst/>
                <a:latin typeface="Arial" panose="020B0604020202020204" pitchFamily="34" charset="0"/>
              </a:rPr>
              <a:t>Revista médica clínica las Condes</a:t>
            </a:r>
            <a:r>
              <a:rPr lang="es-ES" sz="1400" b="0" i="0" dirty="0">
                <a:solidFill>
                  <a:srgbClr val="222222"/>
                </a:solidFill>
                <a:effectLst/>
                <a:latin typeface="Arial" panose="020B0604020202020204" pitchFamily="34" charset="0"/>
              </a:rPr>
              <a:t>, </a:t>
            </a:r>
            <a:r>
              <a:rPr lang="es-ES" sz="1400" b="0" i="1" dirty="0">
                <a:solidFill>
                  <a:srgbClr val="222222"/>
                </a:solidFill>
                <a:effectLst/>
                <a:latin typeface="Arial" panose="020B0604020202020204" pitchFamily="34" charset="0"/>
              </a:rPr>
              <a:t>26</a:t>
            </a:r>
            <a:r>
              <a:rPr lang="es-ES" sz="1400" b="0" i="0" dirty="0">
                <a:solidFill>
                  <a:srgbClr val="222222"/>
                </a:solidFill>
                <a:effectLst/>
                <a:latin typeface="Arial" panose="020B0604020202020204" pitchFamily="34" charset="0"/>
              </a:rPr>
              <a:t>(6), 713-725.</a:t>
            </a:r>
            <a:endParaRPr lang="es-ES" sz="1300" dirty="0">
              <a:effectLst/>
              <a:latin typeface="Times New Roman" panose="02020603050405020304" pitchFamily="18" charset="0"/>
              <a:ea typeface="MS Mincho" panose="02020609040205080304" pitchFamily="49" charset="-128"/>
            </a:endParaRPr>
          </a:p>
          <a:p>
            <a:pPr marL="342900" lvl="0" indent="-342900" algn="just">
              <a:spcAft>
                <a:spcPts val="750"/>
              </a:spcAft>
              <a:buFont typeface="+mj-lt"/>
              <a:buAutoNum type="arabicPeriod" startAt="19"/>
            </a:pPr>
            <a:endParaRPr lang="es-ES" sz="1300" dirty="0">
              <a:effectLst/>
              <a:latin typeface="Times New Roman" panose="02020603050405020304" pitchFamily="18" charset="0"/>
              <a:ea typeface="MS Mincho" panose="02020609040205080304" pitchFamily="49" charset="-128"/>
            </a:endParaRPr>
          </a:p>
          <a:p>
            <a:endParaRPr lang="es-ES" dirty="0"/>
          </a:p>
        </p:txBody>
      </p:sp>
      <p:grpSp>
        <p:nvGrpSpPr>
          <p:cNvPr id="5" name="Group 2">
            <a:extLst>
              <a:ext uri="{FF2B5EF4-FFF2-40B4-BE49-F238E27FC236}">
                <a16:creationId xmlns:a16="http://schemas.microsoft.com/office/drawing/2014/main" id="{D7C1D656-FC1E-2537-CED6-FEFA20C2A09B}"/>
              </a:ext>
            </a:extLst>
          </p:cNvPr>
          <p:cNvGrpSpPr>
            <a:grpSpLocks/>
          </p:cNvGrpSpPr>
          <p:nvPr/>
        </p:nvGrpSpPr>
        <p:grpSpPr bwMode="auto">
          <a:xfrm>
            <a:off x="3878430" y="4087136"/>
            <a:ext cx="4292263" cy="2767596"/>
            <a:chOff x="1293" y="6377"/>
            <a:chExt cx="7160" cy="4800"/>
          </a:xfrm>
        </p:grpSpPr>
        <p:pic>
          <p:nvPicPr>
            <p:cNvPr id="6" name="Picture 3" descr="logo ub">
              <a:extLst>
                <a:ext uri="{FF2B5EF4-FFF2-40B4-BE49-F238E27FC236}">
                  <a16:creationId xmlns:a16="http://schemas.microsoft.com/office/drawing/2014/main" id="{3A47A09A-5361-7B5A-AE02-2DD9FF3AD1A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l="20996" t="19048" r="18614" b="19481"/>
            <a:stretch>
              <a:fillRect/>
            </a:stretch>
          </p:blipFill>
          <p:spPr bwMode="auto">
            <a:xfrm>
              <a:off x="5105" y="6984"/>
              <a:ext cx="3348" cy="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3BCA1307-36E4-B296-4BC5-C9423F2F0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 y="6377"/>
              <a:ext cx="3348" cy="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8218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71" name="Rectangle 207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7" name="Rectangle 207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8BE176-711D-3BF2-9EAA-83F768BE2D34}"/>
              </a:ext>
            </a:extLst>
          </p:cNvPr>
          <p:cNvSpPr txBox="1">
            <a:spLocks/>
          </p:cNvSpPr>
          <p:nvPr/>
        </p:nvSpPr>
        <p:spPr>
          <a:xfrm>
            <a:off x="699714" y="353160"/>
            <a:ext cx="7091300"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Funcionamiento</a:t>
            </a:r>
            <a:r>
              <a:rPr lang="en-US" sz="3100" b="1" dirty="0">
                <a:solidFill>
                  <a:srgbClr val="FFFFFF"/>
                </a:solidFill>
              </a:rPr>
              <a:t> del </a:t>
            </a:r>
            <a:r>
              <a:rPr lang="en-US" sz="3100" b="1" dirty="0" err="1">
                <a:solidFill>
                  <a:srgbClr val="FFFFFF"/>
                </a:solidFill>
              </a:rPr>
              <a:t>riñón</a:t>
            </a:r>
            <a:r>
              <a:rPr lang="en-US" sz="3100" b="1" dirty="0">
                <a:solidFill>
                  <a:srgbClr val="FFFFFF"/>
                </a:solidFill>
              </a:rPr>
              <a:t> y CKD: </a:t>
            </a:r>
            <a:endParaRPr lang="en-US" sz="3100" dirty="0">
              <a:solidFill>
                <a:srgbClr val="FFFFFF"/>
              </a:solidFill>
            </a:endParaRPr>
          </a:p>
        </p:txBody>
      </p:sp>
      <p:pic>
        <p:nvPicPr>
          <p:cNvPr id="2050" name="Picture 2">
            <a:extLst>
              <a:ext uri="{FF2B5EF4-FFF2-40B4-BE49-F238E27FC236}">
                <a16:creationId xmlns:a16="http://schemas.microsoft.com/office/drawing/2014/main" id="{39BB2017-B0D2-5056-8D65-85018D5647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376" y="1928621"/>
            <a:ext cx="5131088" cy="19369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Heart failure and kidney dysfunction: epidemiology, mechanisms and  management | Nature Reviews Nephrology">
            <a:extLst>
              <a:ext uri="{FF2B5EF4-FFF2-40B4-BE49-F238E27FC236}">
                <a16:creationId xmlns:a16="http://schemas.microsoft.com/office/drawing/2014/main" id="{99C94C04-0969-4A4D-AB96-E964FF9C377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8603" y="1928621"/>
            <a:ext cx="5038412" cy="43708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a:extLst>
              <a:ext uri="{FF2B5EF4-FFF2-40B4-BE49-F238E27FC236}">
                <a16:creationId xmlns:a16="http://schemas.microsoft.com/office/drawing/2014/main" id="{CA5414D7-CA4A-CB6D-94F7-AD0E9B2E6C9A}"/>
              </a:ext>
            </a:extLst>
          </p:cNvPr>
          <p:cNvSpPr txBox="1"/>
          <p:nvPr/>
        </p:nvSpPr>
        <p:spPr>
          <a:xfrm>
            <a:off x="585685" y="3865606"/>
            <a:ext cx="5347714" cy="261610"/>
          </a:xfrm>
          <a:prstGeom prst="rect">
            <a:avLst/>
          </a:prstGeom>
          <a:noFill/>
        </p:spPr>
        <p:txBody>
          <a:bodyPr wrap="square" rtlCol="0">
            <a:spAutoFit/>
          </a:bodyPr>
          <a:lstStyle/>
          <a:p>
            <a:pPr algn="just"/>
            <a:r>
              <a:rPr lang="es-ES" sz="1100" b="0" dirty="0">
                <a:solidFill>
                  <a:schemeClr val="bg1">
                    <a:lumMod val="95000"/>
                  </a:schemeClr>
                </a:solidFill>
                <a:effectLst/>
                <a:latin typeface="Arial" panose="020B0604020202020204" pitchFamily="34" charset="0"/>
                <a:ea typeface="Times New Roman" panose="02020603050405020304" pitchFamily="18" charset="0"/>
                <a:cs typeface="Times New Roman" panose="02020603050405020304" pitchFamily="18" charset="0"/>
              </a:rPr>
              <a:t>Fig. 1 Esquema del riñón y las nefronas. (https://grupocryo.com/partes-del-rinon/)</a:t>
            </a:r>
            <a:endParaRPr lang="es-ES" sz="1100" b="1" dirty="0">
              <a:solidFill>
                <a:schemeClr val="bg1">
                  <a:lumMod val="95000"/>
                </a:schemeClr>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6EFA6555-394F-C68B-4D94-D032AA9AB429}"/>
              </a:ext>
            </a:extLst>
          </p:cNvPr>
          <p:cNvSpPr txBox="1"/>
          <p:nvPr/>
        </p:nvSpPr>
        <p:spPr>
          <a:xfrm>
            <a:off x="6258603" y="6418105"/>
            <a:ext cx="7457378" cy="261610"/>
          </a:xfrm>
          <a:prstGeom prst="rect">
            <a:avLst/>
          </a:prstGeom>
          <a:noFill/>
        </p:spPr>
        <p:txBody>
          <a:bodyPr wrap="square">
            <a:spAutoFit/>
          </a:bodyPr>
          <a:lstStyle/>
          <a:p>
            <a:r>
              <a:rPr lang="es-ES" sz="1100" dirty="0">
                <a:solidFill>
                  <a:schemeClr val="bg1">
                    <a:lumMod val="95000"/>
                  </a:schemeClr>
                </a:solidFill>
                <a:effectLst/>
                <a:latin typeface="Arial" panose="020B0604020202020204" pitchFamily="34" charset="0"/>
                <a:ea typeface="Times New Roman" panose="02020603050405020304" pitchFamily="18" charset="0"/>
                <a:cs typeface="Times New Roman" panose="02020603050405020304" pitchFamily="18" charset="0"/>
              </a:rPr>
              <a:t>Fig. 2. Esquema retroalimentación entre riñón y corazón. [14].</a:t>
            </a:r>
            <a:endParaRPr lang="es-ES" sz="1100" dirty="0">
              <a:solidFill>
                <a:schemeClr val="bg1">
                  <a:lumMod val="95000"/>
                </a:schemeClr>
              </a:solidFill>
            </a:endParaRPr>
          </a:p>
        </p:txBody>
      </p:sp>
      <p:sp>
        <p:nvSpPr>
          <p:cNvPr id="6" name="CuadroTexto 5">
            <a:extLst>
              <a:ext uri="{FF2B5EF4-FFF2-40B4-BE49-F238E27FC236}">
                <a16:creationId xmlns:a16="http://schemas.microsoft.com/office/drawing/2014/main" id="{0A4ACC20-0518-F7C3-8F47-CA639CA5420A}"/>
              </a:ext>
            </a:extLst>
          </p:cNvPr>
          <p:cNvSpPr txBox="1"/>
          <p:nvPr/>
        </p:nvSpPr>
        <p:spPr>
          <a:xfrm>
            <a:off x="653376" y="4258071"/>
            <a:ext cx="5038413" cy="2462213"/>
          </a:xfrm>
          <a:prstGeom prst="rect">
            <a:avLst/>
          </a:prstGeom>
          <a:noFill/>
        </p:spPr>
        <p:txBody>
          <a:bodyPr wrap="square" rtlCol="0">
            <a:spAutoFit/>
          </a:bodyPr>
          <a:lstStyle/>
          <a:p>
            <a:pPr marL="285750" indent="-285750" algn="just">
              <a:buFont typeface="Arial" panose="020B0604020202020204" pitchFamily="34" charset="0"/>
              <a:buChar char="•"/>
            </a:pPr>
            <a:r>
              <a:rPr lang="es-ES" sz="1400" dirty="0">
                <a:latin typeface="Arial" panose="020B0604020202020204" pitchFamily="34" charset="0"/>
                <a:cs typeface="Arial" panose="020B0604020202020204" pitchFamily="34" charset="0"/>
              </a:rPr>
              <a:t>CKD : </a:t>
            </a:r>
            <a:r>
              <a:rPr lang="es-ES" sz="1400" dirty="0">
                <a:solidFill>
                  <a:srgbClr val="0D0D0D"/>
                </a:solidFill>
                <a:effectLst/>
                <a:latin typeface="Arial" panose="020B0604020202020204" pitchFamily="34" charset="0"/>
                <a:ea typeface="Times New Roman" panose="02020603050405020304" pitchFamily="18" charset="0"/>
                <a:cs typeface="Arial" panose="020B0604020202020204" pitchFamily="34" charset="0"/>
              </a:rPr>
              <a:t>conjunto heterogéneo de afecciones que pueden afectar la estructura y el funcionamiento de los riñones.</a:t>
            </a:r>
          </a:p>
          <a:p>
            <a:pPr algn="just"/>
            <a:endParaRPr lang="es-ES" sz="1400" dirty="0">
              <a:solidFill>
                <a:srgbClr val="0D0D0D"/>
              </a:solidFill>
              <a:effectLst/>
              <a:latin typeface="Arial" panose="020B0604020202020204" pitchFamily="34" charset="0"/>
              <a:ea typeface="Times New Roman" panose="02020603050405020304" pitchFamily="18" charset="0"/>
              <a:cs typeface="Arial" panose="020B0604020202020204" pitchFamily="34" charset="0"/>
            </a:endParaRPr>
          </a:p>
          <a:p>
            <a:pPr marL="285750" indent="-285750" algn="just">
              <a:buFont typeface="Arial" panose="020B0604020202020204" pitchFamily="34" charset="0"/>
              <a:buChar char="•"/>
            </a:pPr>
            <a:r>
              <a:rPr lang="es-ES" sz="1400" dirty="0">
                <a:solidFill>
                  <a:srgbClr val="0D0D0D"/>
                </a:solidFill>
                <a:latin typeface="Arial" panose="020B0604020202020204" pitchFamily="34" charset="0"/>
                <a:cs typeface="Arial" panose="020B0604020202020204" pitchFamily="34" charset="0"/>
              </a:rPr>
              <a:t>Asociado a varios factores que se retroalimentan (edad, diabetes hipertensión).</a:t>
            </a:r>
          </a:p>
          <a:p>
            <a:pPr algn="just"/>
            <a:endParaRPr lang="es-ES" sz="1400" dirty="0">
              <a:solidFill>
                <a:srgbClr val="0D0D0D"/>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dirty="0">
                <a:solidFill>
                  <a:srgbClr val="0D0D0D"/>
                </a:solidFill>
                <a:latin typeface="Arial" panose="020B0604020202020204" pitchFamily="34" charset="0"/>
                <a:cs typeface="Arial" panose="020B0604020202020204" pitchFamily="34" charset="0"/>
              </a:rPr>
              <a:t>9 de cada 10 personas con la enfermedad desconocen que la tiene (inicialmente asintomática).</a:t>
            </a:r>
          </a:p>
          <a:p>
            <a:pPr marL="285750" indent="-285750" algn="just">
              <a:buFont typeface="Arial" panose="020B0604020202020204" pitchFamily="34" charset="0"/>
              <a:buChar char="•"/>
            </a:pPr>
            <a:endParaRPr lang="es-ES" sz="1400" dirty="0">
              <a:solidFill>
                <a:srgbClr val="0D0D0D"/>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dirty="0">
                <a:solidFill>
                  <a:srgbClr val="0D0D0D"/>
                </a:solidFill>
                <a:latin typeface="Arial" panose="020B0604020202020204" pitchFamily="34" charset="0"/>
                <a:cs typeface="Arial" panose="020B0604020202020204" pitchFamily="34" charset="0"/>
              </a:rPr>
              <a:t>En etapas avanzadas el único tratamiento posible es la diálisis o el trasplante de riñón</a:t>
            </a:r>
            <a:r>
              <a:rPr lang="es-ES"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29750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C8E0A65-0A4D-DCD1-494C-6B125828E9E9}"/>
              </a:ext>
            </a:extLst>
          </p:cNvPr>
          <p:cNvPicPr>
            <a:picLocks noChangeAspect="1"/>
          </p:cNvPicPr>
          <p:nvPr/>
        </p:nvPicPr>
        <p:blipFill>
          <a:blip r:embed="rId3"/>
          <a:stretch>
            <a:fillRect/>
          </a:stretch>
        </p:blipFill>
        <p:spPr>
          <a:xfrm>
            <a:off x="487841" y="1565246"/>
            <a:ext cx="7812354" cy="2371725"/>
          </a:xfrm>
          <a:prstGeom prst="rect">
            <a:avLst/>
          </a:prstGeom>
        </p:spPr>
      </p:pic>
      <p:pic>
        <p:nvPicPr>
          <p:cNvPr id="6" name="Imagen 5">
            <a:extLst>
              <a:ext uri="{FF2B5EF4-FFF2-40B4-BE49-F238E27FC236}">
                <a16:creationId xmlns:a16="http://schemas.microsoft.com/office/drawing/2014/main" id="{FDA7B1D4-D052-F273-CDAB-059A74AFC22A}"/>
              </a:ext>
            </a:extLst>
          </p:cNvPr>
          <p:cNvPicPr>
            <a:picLocks noChangeAspect="1"/>
          </p:cNvPicPr>
          <p:nvPr/>
        </p:nvPicPr>
        <p:blipFill>
          <a:blip r:embed="rId4"/>
          <a:stretch>
            <a:fillRect/>
          </a:stretch>
        </p:blipFill>
        <p:spPr>
          <a:xfrm>
            <a:off x="0" y="0"/>
            <a:ext cx="12192000" cy="1343025"/>
          </a:xfrm>
          <a:prstGeom prst="rect">
            <a:avLst/>
          </a:prstGeom>
        </p:spPr>
      </p:pic>
      <p:sp>
        <p:nvSpPr>
          <p:cNvPr id="7" name="Título 1">
            <a:extLst>
              <a:ext uri="{FF2B5EF4-FFF2-40B4-BE49-F238E27FC236}">
                <a16:creationId xmlns:a16="http://schemas.microsoft.com/office/drawing/2014/main" id="{3C99E36A-7268-D5A3-90FF-D0CF3A5632D5}"/>
              </a:ext>
            </a:extLst>
          </p:cNvPr>
          <p:cNvSpPr txBox="1">
            <a:spLocks/>
          </p:cNvSpPr>
          <p:nvPr/>
        </p:nvSpPr>
        <p:spPr>
          <a:xfrm>
            <a:off x="487841" y="222221"/>
            <a:ext cx="7091300"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Materiales</a:t>
            </a:r>
            <a:r>
              <a:rPr lang="en-US" sz="3100" b="1" dirty="0">
                <a:solidFill>
                  <a:srgbClr val="FFFFFF"/>
                </a:solidFill>
              </a:rPr>
              <a:t> y </a:t>
            </a:r>
            <a:r>
              <a:rPr lang="en-US" sz="3100" b="1" dirty="0" err="1">
                <a:solidFill>
                  <a:srgbClr val="FFFFFF"/>
                </a:solidFill>
              </a:rPr>
              <a:t>métodos</a:t>
            </a:r>
            <a:r>
              <a:rPr lang="en-US" sz="3100" b="1" dirty="0">
                <a:solidFill>
                  <a:srgbClr val="FFFFFF"/>
                </a:solidFill>
              </a:rPr>
              <a:t>:</a:t>
            </a:r>
            <a:endParaRPr lang="en-US" sz="3100" dirty="0">
              <a:solidFill>
                <a:srgbClr val="FFFFFF"/>
              </a:solidFill>
            </a:endParaRPr>
          </a:p>
        </p:txBody>
      </p:sp>
      <p:sp>
        <p:nvSpPr>
          <p:cNvPr id="8" name="CuadroTexto 7">
            <a:extLst>
              <a:ext uri="{FF2B5EF4-FFF2-40B4-BE49-F238E27FC236}">
                <a16:creationId xmlns:a16="http://schemas.microsoft.com/office/drawing/2014/main" id="{E862DC36-BA33-84B5-F372-DF265E01D8C5}"/>
              </a:ext>
            </a:extLst>
          </p:cNvPr>
          <p:cNvSpPr txBox="1"/>
          <p:nvPr/>
        </p:nvSpPr>
        <p:spPr>
          <a:xfrm>
            <a:off x="487841" y="4028387"/>
            <a:ext cx="7457378" cy="261610"/>
          </a:xfrm>
          <a:prstGeom prst="rect">
            <a:avLst/>
          </a:prstGeom>
          <a:noFill/>
        </p:spPr>
        <p:txBody>
          <a:bodyPr wrap="square">
            <a:spAutoFit/>
          </a:bodyPr>
          <a:lstStyle/>
          <a:p>
            <a:r>
              <a:rPr lang="es-ES" sz="1100" dirty="0">
                <a:solidFill>
                  <a:schemeClr val="bg1">
                    <a:lumMod val="95000"/>
                  </a:schemeClr>
                </a:solidFill>
                <a:effectLst/>
                <a:latin typeface="Arial" panose="020B0604020202020204" pitchFamily="34" charset="0"/>
                <a:ea typeface="Times New Roman" panose="02020603050405020304" pitchFamily="18" charset="0"/>
                <a:cs typeface="Times New Roman" panose="02020603050405020304" pitchFamily="18" charset="0"/>
              </a:rPr>
              <a:t>Fig. 3. Tabla con las primeras muestras de las primeras variables.</a:t>
            </a:r>
            <a:endParaRPr lang="es-ES" sz="1100" dirty="0">
              <a:solidFill>
                <a:schemeClr val="bg1">
                  <a:lumMod val="95000"/>
                </a:schemeClr>
              </a:solidFill>
            </a:endParaRPr>
          </a:p>
        </p:txBody>
      </p:sp>
      <p:sp>
        <p:nvSpPr>
          <p:cNvPr id="9" name="CuadroTexto 8">
            <a:extLst>
              <a:ext uri="{FF2B5EF4-FFF2-40B4-BE49-F238E27FC236}">
                <a16:creationId xmlns:a16="http://schemas.microsoft.com/office/drawing/2014/main" id="{7A03575B-7A68-F9DB-26B8-E0D0E1C7F9EB}"/>
              </a:ext>
            </a:extLst>
          </p:cNvPr>
          <p:cNvSpPr txBox="1"/>
          <p:nvPr/>
        </p:nvSpPr>
        <p:spPr>
          <a:xfrm>
            <a:off x="8456311" y="1565246"/>
            <a:ext cx="3403964" cy="4616648"/>
          </a:xfrm>
          <a:prstGeom prst="rect">
            <a:avLst/>
          </a:prstGeom>
          <a:noFill/>
        </p:spPr>
        <p:txBody>
          <a:bodyPr wrap="square" rtlCol="0">
            <a:spAutoFit/>
          </a:bodyPr>
          <a:lstStyle/>
          <a:p>
            <a:pPr marL="285750" indent="-285750" algn="just">
              <a:buFont typeface="Arial" panose="020B0604020202020204" pitchFamily="34" charset="0"/>
              <a:buChar char="•"/>
            </a:pPr>
            <a:r>
              <a:rPr lang="es-ES" sz="1400" dirty="0">
                <a:latin typeface="Arial" panose="020B0604020202020204" pitchFamily="34" charset="0"/>
                <a:cs typeface="Arial" panose="020B0604020202020204" pitchFamily="34" charset="0"/>
              </a:rPr>
              <a:t>Conjunto de datos reales tomados en hospitales de la india.</a:t>
            </a:r>
          </a:p>
          <a:p>
            <a:pPr marL="285750" indent="-285750" algn="just">
              <a:buFont typeface="Arial" panose="020B0604020202020204" pitchFamily="34" charset="0"/>
              <a:buChar char="•"/>
            </a:pPr>
            <a:endParaRPr lang="es-E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dirty="0">
                <a:latin typeface="Arial" panose="020B0604020202020204" pitchFamily="34" charset="0"/>
                <a:cs typeface="Arial" panose="020B0604020202020204" pitchFamily="34" charset="0"/>
              </a:rPr>
              <a:t>200 muestras y 29 variables.</a:t>
            </a:r>
          </a:p>
          <a:p>
            <a:pPr marL="285750" indent="-285750" algn="just">
              <a:buFont typeface="Arial" panose="020B0604020202020204" pitchFamily="34" charset="0"/>
              <a:buChar char="•"/>
            </a:pPr>
            <a:endParaRPr lang="es-E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dirty="0">
                <a:latin typeface="Arial" panose="020B0604020202020204" pitchFamily="34" charset="0"/>
                <a:cs typeface="Arial" panose="020B0604020202020204" pitchFamily="34" charset="0"/>
              </a:rPr>
              <a:t>Todas las variables son categóricas</a:t>
            </a:r>
          </a:p>
          <a:p>
            <a:pPr marL="285750" indent="-285750" algn="just">
              <a:buFont typeface="Arial" panose="020B0604020202020204" pitchFamily="34" charset="0"/>
              <a:buChar char="•"/>
            </a:pPr>
            <a:endParaRPr lang="es-E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sz="1400" dirty="0">
              <a:latin typeface="Arial" panose="020B0604020202020204" pitchFamily="34" charset="0"/>
              <a:cs typeface="Arial" panose="020B0604020202020204" pitchFamily="34" charset="0"/>
            </a:endParaRPr>
          </a:p>
          <a:p>
            <a:pPr algn="just"/>
            <a:endParaRPr lang="es-ES" sz="1400" dirty="0">
              <a:latin typeface="Arial" panose="020B0604020202020204" pitchFamily="34" charset="0"/>
              <a:cs typeface="Arial" panose="020B0604020202020204" pitchFamily="34" charset="0"/>
            </a:endParaRPr>
          </a:p>
          <a:p>
            <a:pPr algn="just"/>
            <a:r>
              <a:rPr lang="es-ES" sz="1400" dirty="0">
                <a:latin typeface="Arial" panose="020B0604020202020204" pitchFamily="34" charset="0"/>
                <a:cs typeface="Arial" panose="020B0604020202020204" pitchFamily="34" charset="0"/>
              </a:rPr>
              <a:t>Preprocesamiento:</a:t>
            </a:r>
          </a:p>
          <a:p>
            <a:pPr marL="285750" indent="-285750" algn="just">
              <a:buFont typeface="Arial" panose="020B0604020202020204" pitchFamily="34" charset="0"/>
              <a:buChar char="•"/>
            </a:pPr>
            <a:endParaRPr lang="es-E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dirty="0">
                <a:latin typeface="Arial" panose="020B0604020202020204" pitchFamily="34" charset="0"/>
                <a:cs typeface="Arial" panose="020B0604020202020204" pitchFamily="34" charset="0"/>
              </a:rPr>
              <a:t>Eliminación de variables.</a:t>
            </a:r>
          </a:p>
          <a:p>
            <a:pPr marL="285750" indent="-285750" algn="just">
              <a:buFont typeface="Arial" panose="020B0604020202020204" pitchFamily="34" charset="0"/>
              <a:buChar char="•"/>
            </a:pPr>
            <a:endParaRPr lang="es-E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dirty="0">
                <a:latin typeface="Arial" panose="020B0604020202020204" pitchFamily="34" charset="0"/>
                <a:cs typeface="Arial" panose="020B0604020202020204" pitchFamily="34" charset="0"/>
              </a:rPr>
              <a:t>Recodificación de variables.</a:t>
            </a:r>
          </a:p>
          <a:p>
            <a:pPr marL="285750" indent="-285750" algn="just">
              <a:buFont typeface="Arial" panose="020B0604020202020204" pitchFamily="34" charset="0"/>
              <a:buChar char="•"/>
            </a:pPr>
            <a:endParaRPr lang="es-ES" sz="1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400" dirty="0">
                <a:latin typeface="Arial" panose="020B0604020202020204" pitchFamily="34" charset="0"/>
                <a:cs typeface="Arial" panose="020B0604020202020204" pitchFamily="34" charset="0"/>
              </a:rPr>
              <a:t>Unificación de niveles de algunas variables.</a:t>
            </a:r>
          </a:p>
          <a:p>
            <a:pPr marL="285750" indent="-285750" algn="just">
              <a:buFont typeface="Arial" panose="020B0604020202020204" pitchFamily="34" charset="0"/>
              <a:buChar char="•"/>
            </a:pPr>
            <a:endParaRPr lang="es-ES" sz="1400" dirty="0">
              <a:latin typeface="Arial" panose="020B0604020202020204" pitchFamily="34" charset="0"/>
              <a:cs typeface="Arial" panose="020B0604020202020204" pitchFamily="34" charset="0"/>
            </a:endParaRPr>
          </a:p>
        </p:txBody>
      </p:sp>
      <p:pic>
        <p:nvPicPr>
          <p:cNvPr id="3074" name="Imagen 1">
            <a:extLst>
              <a:ext uri="{FF2B5EF4-FFF2-40B4-BE49-F238E27FC236}">
                <a16:creationId xmlns:a16="http://schemas.microsoft.com/office/drawing/2014/main" id="{94C55F30-CEA5-7F38-16F9-E61CCEA41B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42" y="4381413"/>
            <a:ext cx="7812354" cy="186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adroTexto 10">
            <a:extLst>
              <a:ext uri="{FF2B5EF4-FFF2-40B4-BE49-F238E27FC236}">
                <a16:creationId xmlns:a16="http://schemas.microsoft.com/office/drawing/2014/main" id="{BAA5B14C-144E-D80A-BAD2-A644CB40FAE7}"/>
              </a:ext>
            </a:extLst>
          </p:cNvPr>
          <p:cNvSpPr txBox="1"/>
          <p:nvPr/>
        </p:nvSpPr>
        <p:spPr>
          <a:xfrm>
            <a:off x="487841" y="6244683"/>
            <a:ext cx="6668428" cy="261610"/>
          </a:xfrm>
          <a:prstGeom prst="rect">
            <a:avLst/>
          </a:prstGeom>
          <a:noFill/>
        </p:spPr>
        <p:txBody>
          <a:bodyPr wrap="square">
            <a:spAutoFit/>
          </a:bodyPr>
          <a:lstStyle/>
          <a:p>
            <a:r>
              <a:rPr lang="es-ES" sz="1100" dirty="0">
                <a:solidFill>
                  <a:schemeClr val="bg1">
                    <a:lumMod val="95000"/>
                  </a:schemeClr>
                </a:solidFill>
                <a:effectLst/>
                <a:latin typeface="Arial" panose="020B0604020202020204" pitchFamily="34" charset="0"/>
                <a:ea typeface="Times New Roman" panose="02020603050405020304" pitchFamily="18" charset="0"/>
                <a:cs typeface="Times New Roman" panose="02020603050405020304" pitchFamily="18" charset="0"/>
              </a:rPr>
              <a:t>Fig. 4. Resumen del </a:t>
            </a:r>
            <a:r>
              <a:rPr lang="es-ES" sz="1100" dirty="0" err="1">
                <a:solidFill>
                  <a:schemeClr val="bg1">
                    <a:lumMod val="95000"/>
                  </a:schemeClr>
                </a:solidFill>
                <a:effectLst/>
                <a:latin typeface="Arial" panose="020B0604020202020204" pitchFamily="34" charset="0"/>
                <a:ea typeface="Times New Roman" panose="02020603050405020304" pitchFamily="18" charset="0"/>
                <a:cs typeface="Times New Roman" panose="02020603050405020304" pitchFamily="18" charset="0"/>
              </a:rPr>
              <a:t>dataset</a:t>
            </a:r>
            <a:r>
              <a:rPr lang="es-ES" sz="1100" dirty="0">
                <a:solidFill>
                  <a:schemeClr val="bg1">
                    <a:lumMod val="95000"/>
                  </a:schemeClr>
                </a:solidFill>
                <a:latin typeface="Arial" panose="020B0604020202020204" pitchFamily="34" charset="0"/>
                <a:ea typeface="Times New Roman" panose="02020603050405020304" pitchFamily="18" charset="0"/>
                <a:cs typeface="Times New Roman" panose="02020603050405020304" pitchFamily="18" charset="0"/>
              </a:rPr>
              <a:t>.</a:t>
            </a:r>
            <a:endParaRPr lang="es-ES" sz="1100" dirty="0">
              <a:solidFill>
                <a:schemeClr val="bg1">
                  <a:lumMod val="95000"/>
                </a:schemeClr>
              </a:solidFill>
            </a:endParaRPr>
          </a:p>
        </p:txBody>
      </p:sp>
    </p:spTree>
    <p:extLst>
      <p:ext uri="{BB962C8B-B14F-4D97-AF65-F5344CB8AC3E}">
        <p14:creationId xmlns:p14="http://schemas.microsoft.com/office/powerpoint/2010/main" val="2577521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EAEB31D-D18A-5127-098F-FA547E8EEE2B}"/>
              </a:ext>
            </a:extLst>
          </p:cNvPr>
          <p:cNvPicPr>
            <a:picLocks noChangeAspect="1"/>
          </p:cNvPicPr>
          <p:nvPr/>
        </p:nvPicPr>
        <p:blipFill>
          <a:blip r:embed="rId3"/>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4CCC747C-6DB4-34CF-B44C-2B0A54E7705A}"/>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Técnicas</a:t>
            </a:r>
            <a:r>
              <a:rPr lang="en-US" sz="3100" b="1" dirty="0">
                <a:solidFill>
                  <a:srgbClr val="FFFFFF"/>
                </a:solidFill>
              </a:rPr>
              <a:t> de </a:t>
            </a:r>
            <a:r>
              <a:rPr lang="en-US" sz="3100" b="1" dirty="0" err="1">
                <a:solidFill>
                  <a:srgbClr val="FFFFFF"/>
                </a:solidFill>
              </a:rPr>
              <a:t>reducción</a:t>
            </a:r>
            <a:r>
              <a:rPr lang="en-US" sz="3100" b="1" dirty="0">
                <a:solidFill>
                  <a:srgbClr val="FFFFFF"/>
                </a:solidFill>
              </a:rPr>
              <a:t> de </a:t>
            </a:r>
            <a:r>
              <a:rPr lang="en-US" sz="3100" b="1" dirty="0" err="1">
                <a:solidFill>
                  <a:srgbClr val="FFFFFF"/>
                </a:solidFill>
              </a:rPr>
              <a:t>dimensionalidad</a:t>
            </a:r>
            <a:r>
              <a:rPr lang="en-US" sz="3100" b="1" dirty="0">
                <a:solidFill>
                  <a:srgbClr val="FFFFFF"/>
                </a:solidFill>
              </a:rPr>
              <a:t>: MCA.</a:t>
            </a:r>
            <a:endParaRPr lang="en-US" sz="3100" dirty="0">
              <a:solidFill>
                <a:srgbClr val="FFFFFF"/>
              </a:solidFill>
            </a:endParaRPr>
          </a:p>
        </p:txBody>
      </p:sp>
      <p:pic>
        <p:nvPicPr>
          <p:cNvPr id="4098" name="Imagen 9" descr="Gráfico, Gráfico de dispersión&#10;&#10;Descripción generada automáticamente">
            <a:extLst>
              <a:ext uri="{FF2B5EF4-FFF2-40B4-BE49-F238E27FC236}">
                <a16:creationId xmlns:a16="http://schemas.microsoft.com/office/drawing/2014/main" id="{A1559E79-FD4A-D364-D38D-7FBB4CDB4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331" y="1361403"/>
            <a:ext cx="6632201" cy="458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Imagen 11" descr="Gráfico, Histograma&#10;&#10;Descripción generada automáticamente">
            <a:extLst>
              <a:ext uri="{FF2B5EF4-FFF2-40B4-BE49-F238E27FC236}">
                <a16:creationId xmlns:a16="http://schemas.microsoft.com/office/drawing/2014/main" id="{601A31D4-162D-5AB9-AD89-7F712E94B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9668" y="1361403"/>
            <a:ext cx="3831398" cy="265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a:extLst>
              <a:ext uri="{FF2B5EF4-FFF2-40B4-BE49-F238E27FC236}">
                <a16:creationId xmlns:a16="http://schemas.microsoft.com/office/drawing/2014/main" id="{7B4F8AF4-B2A4-5FC6-C014-E23C40DC70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9668" y="4035407"/>
            <a:ext cx="3831398" cy="257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EB0B747D-D6C3-D348-1939-0E99E7DDF991}"/>
              </a:ext>
            </a:extLst>
          </p:cNvPr>
          <p:cNvSpPr txBox="1"/>
          <p:nvPr/>
        </p:nvSpPr>
        <p:spPr>
          <a:xfrm>
            <a:off x="563131" y="5946163"/>
            <a:ext cx="6096000" cy="538609"/>
          </a:xfrm>
          <a:prstGeom prst="rect">
            <a:avLst/>
          </a:prstGeom>
          <a:noFill/>
        </p:spPr>
        <p:txBody>
          <a:bodyPr wrap="square">
            <a:spAutoFit/>
          </a:bodyPr>
          <a:lstStyle/>
          <a:p>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4. </a:t>
            </a:r>
            <a:r>
              <a:rPr lang="es-ES" sz="11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Representación de los individuos y variables sobre las dos primeras dimensiones.</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endParaRPr lang="es-ES" sz="1800" dirty="0">
              <a:solidFill>
                <a:schemeClr val="bg1">
                  <a:lumMod val="95000"/>
                </a:schemeClr>
              </a:solidFill>
            </a:endParaRPr>
          </a:p>
        </p:txBody>
      </p:sp>
      <p:sp>
        <p:nvSpPr>
          <p:cNvPr id="8" name="CuadroTexto 7">
            <a:extLst>
              <a:ext uri="{FF2B5EF4-FFF2-40B4-BE49-F238E27FC236}">
                <a16:creationId xmlns:a16="http://schemas.microsoft.com/office/drawing/2014/main" id="{5EB8534E-8E27-468B-7DB3-8BB72A3334A2}"/>
              </a:ext>
            </a:extLst>
          </p:cNvPr>
          <p:cNvSpPr txBox="1"/>
          <p:nvPr/>
        </p:nvSpPr>
        <p:spPr>
          <a:xfrm>
            <a:off x="11259706" y="4017029"/>
            <a:ext cx="589394" cy="261610"/>
          </a:xfrm>
          <a:prstGeom prst="rect">
            <a:avLst/>
          </a:prstGeom>
          <a:noFill/>
        </p:spPr>
        <p:txBody>
          <a:bodyPr wrap="square">
            <a:spAutoFit/>
          </a:bodyPr>
          <a:lstStyle/>
          <a:p>
            <a:r>
              <a:rPr lang="es-ES" sz="1100" dirty="0">
                <a:solidFill>
                  <a:schemeClr val="accent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Fig. </a:t>
            </a:r>
            <a:r>
              <a:rPr lang="es-ES" sz="1100" dirty="0">
                <a:solidFill>
                  <a:schemeClr val="accent1">
                    <a:lumMod val="50000"/>
                  </a:schemeClr>
                </a:solidFill>
                <a:latin typeface="Arial" panose="020B0604020202020204" pitchFamily="34" charset="0"/>
                <a:ea typeface="Times New Roman" panose="02020603050405020304" pitchFamily="18" charset="0"/>
                <a:cs typeface="Times New Roman" panose="02020603050405020304" pitchFamily="18" charset="0"/>
              </a:rPr>
              <a:t>6</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s-ES" sz="1800" dirty="0">
              <a:solidFill>
                <a:schemeClr val="bg1">
                  <a:lumMod val="95000"/>
                </a:schemeClr>
              </a:solidFill>
            </a:endParaRPr>
          </a:p>
        </p:txBody>
      </p:sp>
      <p:sp>
        <p:nvSpPr>
          <p:cNvPr id="9" name="CuadroTexto 8">
            <a:extLst>
              <a:ext uri="{FF2B5EF4-FFF2-40B4-BE49-F238E27FC236}">
                <a16:creationId xmlns:a16="http://schemas.microsoft.com/office/drawing/2014/main" id="{F456A17C-27E5-0D8F-2AC5-17B088214B2E}"/>
              </a:ext>
            </a:extLst>
          </p:cNvPr>
          <p:cNvSpPr txBox="1"/>
          <p:nvPr/>
        </p:nvSpPr>
        <p:spPr>
          <a:xfrm>
            <a:off x="11259706" y="1343025"/>
            <a:ext cx="589394" cy="261610"/>
          </a:xfrm>
          <a:prstGeom prst="rect">
            <a:avLst/>
          </a:prstGeom>
          <a:noFill/>
        </p:spPr>
        <p:txBody>
          <a:bodyPr wrap="square">
            <a:spAutoFit/>
          </a:bodyPr>
          <a:lstStyle/>
          <a:p>
            <a:r>
              <a:rPr lang="es-ES" sz="1100" dirty="0">
                <a:solidFill>
                  <a:schemeClr val="accent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Fig. 5</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s-ES" sz="1800" dirty="0">
              <a:solidFill>
                <a:schemeClr val="bg1">
                  <a:lumMod val="95000"/>
                </a:schemeClr>
              </a:solidFill>
            </a:endParaRPr>
          </a:p>
        </p:txBody>
      </p:sp>
      <p:sp>
        <p:nvSpPr>
          <p:cNvPr id="11" name="CuadroTexto 10">
            <a:extLst>
              <a:ext uri="{FF2B5EF4-FFF2-40B4-BE49-F238E27FC236}">
                <a16:creationId xmlns:a16="http://schemas.microsoft.com/office/drawing/2014/main" id="{E2C0DB58-EC7B-B60E-CAC3-5A4339EC3890}"/>
              </a:ext>
            </a:extLst>
          </p:cNvPr>
          <p:cNvSpPr txBox="1"/>
          <p:nvPr/>
        </p:nvSpPr>
        <p:spPr>
          <a:xfrm>
            <a:off x="563131" y="6215467"/>
            <a:ext cx="6096000" cy="261610"/>
          </a:xfrm>
          <a:prstGeom prst="rect">
            <a:avLst/>
          </a:prstGeom>
          <a:noFill/>
        </p:spPr>
        <p:txBody>
          <a:bodyPr wrap="square">
            <a:spAutoFit/>
          </a:bodyPr>
          <a:lstStyle/>
          <a:p>
            <a:r>
              <a:rPr lang="es-ES" sz="1100" dirty="0">
                <a:solidFill>
                  <a:schemeClr val="bg1"/>
                </a:solidFill>
                <a:effectLst/>
                <a:latin typeface="Arial" panose="020B0604020202020204" pitchFamily="34" charset="0"/>
                <a:ea typeface="Times New Roman" panose="02020603050405020304" pitchFamily="18" charset="0"/>
              </a:rPr>
              <a:t>Fig. 5. Peso de cada nivel de cada variable sobre la primera dimensión.</a:t>
            </a:r>
            <a:endParaRPr lang="es-ES" sz="1100" dirty="0">
              <a:solidFill>
                <a:schemeClr val="bg1"/>
              </a:solidFill>
            </a:endParaRPr>
          </a:p>
        </p:txBody>
      </p:sp>
      <p:sp>
        <p:nvSpPr>
          <p:cNvPr id="13" name="CuadroTexto 12">
            <a:extLst>
              <a:ext uri="{FF2B5EF4-FFF2-40B4-BE49-F238E27FC236}">
                <a16:creationId xmlns:a16="http://schemas.microsoft.com/office/drawing/2014/main" id="{9962EA74-F870-BEA1-C169-B9C55258B5E3}"/>
              </a:ext>
            </a:extLst>
          </p:cNvPr>
          <p:cNvSpPr txBox="1"/>
          <p:nvPr/>
        </p:nvSpPr>
        <p:spPr>
          <a:xfrm>
            <a:off x="563131" y="6476363"/>
            <a:ext cx="6096000" cy="261610"/>
          </a:xfrm>
          <a:prstGeom prst="rect">
            <a:avLst/>
          </a:prstGeom>
          <a:noFill/>
        </p:spPr>
        <p:txBody>
          <a:bodyPr wrap="square">
            <a:spAutoFit/>
          </a:bodyPr>
          <a:lstStyle/>
          <a:p>
            <a:r>
              <a:rPr lang="es-ES" sz="1100" dirty="0">
                <a:solidFill>
                  <a:schemeClr val="bg1"/>
                </a:solidFill>
                <a:effectLst/>
                <a:latin typeface="Arial" panose="020B0604020202020204" pitchFamily="34" charset="0"/>
                <a:ea typeface="Times New Roman" panose="02020603050405020304" pitchFamily="18" charset="0"/>
              </a:rPr>
              <a:t>Fig. 6 Peso de cada nivel de cada variable sobre la segunda dimensión.</a:t>
            </a:r>
            <a:endParaRPr lang="es-ES" sz="1100" dirty="0">
              <a:solidFill>
                <a:schemeClr val="bg1"/>
              </a:solidFill>
            </a:endParaRPr>
          </a:p>
        </p:txBody>
      </p:sp>
    </p:spTree>
    <p:extLst>
      <p:ext uri="{BB962C8B-B14F-4D97-AF65-F5344CB8AC3E}">
        <p14:creationId xmlns:p14="http://schemas.microsoft.com/office/powerpoint/2010/main" val="389904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FA688B4-7EB1-39F3-CE4C-CC9F1688F8AB}"/>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323C9B6C-81F0-8AA7-DE73-8C9960BF27FD}"/>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Técnicas</a:t>
            </a:r>
            <a:r>
              <a:rPr lang="en-US" sz="3100" b="1" dirty="0">
                <a:solidFill>
                  <a:srgbClr val="FFFFFF"/>
                </a:solidFill>
              </a:rPr>
              <a:t> de </a:t>
            </a:r>
            <a:r>
              <a:rPr lang="en-US" sz="3100" b="1" dirty="0" err="1">
                <a:solidFill>
                  <a:srgbClr val="FFFFFF"/>
                </a:solidFill>
              </a:rPr>
              <a:t>reducción</a:t>
            </a:r>
            <a:r>
              <a:rPr lang="en-US" sz="3100" b="1" dirty="0">
                <a:solidFill>
                  <a:srgbClr val="FFFFFF"/>
                </a:solidFill>
              </a:rPr>
              <a:t> de </a:t>
            </a:r>
            <a:r>
              <a:rPr lang="en-US" sz="3100" b="1" dirty="0" err="1">
                <a:solidFill>
                  <a:srgbClr val="FFFFFF"/>
                </a:solidFill>
              </a:rPr>
              <a:t>dimensionalidad</a:t>
            </a:r>
            <a:r>
              <a:rPr lang="en-US" sz="3100" b="1" dirty="0">
                <a:solidFill>
                  <a:srgbClr val="FFFFFF"/>
                </a:solidFill>
              </a:rPr>
              <a:t>: MCA.</a:t>
            </a:r>
            <a:endParaRPr lang="en-US" sz="3100" dirty="0">
              <a:solidFill>
                <a:srgbClr val="FFFFFF"/>
              </a:solidFill>
            </a:endParaRPr>
          </a:p>
        </p:txBody>
      </p:sp>
      <p:pic>
        <p:nvPicPr>
          <p:cNvPr id="5124" name="Imagen 15" descr="Imagen que contiene Tabla&#10;&#10;Descripción generada automáticamente">
            <a:extLst>
              <a:ext uri="{FF2B5EF4-FFF2-40B4-BE49-F238E27FC236}">
                <a16:creationId xmlns:a16="http://schemas.microsoft.com/office/drawing/2014/main" id="{FC16B8DB-7C3B-CA09-4B31-44CF0B8A85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23"/>
          <a:stretch/>
        </p:blipFill>
        <p:spPr bwMode="auto">
          <a:xfrm>
            <a:off x="131002" y="1407086"/>
            <a:ext cx="4017252" cy="236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Imagen 24" descr="Gráfico, Gráfico de barras, Gráfico de rectángulos&#10;&#10;Descripción generada automáticamente">
            <a:extLst>
              <a:ext uri="{FF2B5EF4-FFF2-40B4-BE49-F238E27FC236}">
                <a16:creationId xmlns:a16="http://schemas.microsoft.com/office/drawing/2014/main" id="{650E943D-0E32-5AE7-CC80-6E28A7A3B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89" y="3881710"/>
            <a:ext cx="4017252" cy="2884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a:extLst>
              <a:ext uri="{FF2B5EF4-FFF2-40B4-BE49-F238E27FC236}">
                <a16:creationId xmlns:a16="http://schemas.microsoft.com/office/drawing/2014/main" id="{E9668449-5CD4-0D8D-8066-75761434E3E8}"/>
              </a:ext>
            </a:extLst>
          </p:cNvPr>
          <p:cNvPicPr>
            <a:picLocks noChangeAspect="1"/>
          </p:cNvPicPr>
          <p:nvPr/>
        </p:nvPicPr>
        <p:blipFill>
          <a:blip r:embed="rId5"/>
          <a:stretch>
            <a:fillRect/>
          </a:stretch>
        </p:blipFill>
        <p:spPr>
          <a:xfrm>
            <a:off x="4286649" y="4026831"/>
            <a:ext cx="3618702" cy="2739478"/>
          </a:xfrm>
          <a:prstGeom prst="rect">
            <a:avLst/>
          </a:prstGeom>
        </p:spPr>
      </p:pic>
      <p:pic>
        <p:nvPicPr>
          <p:cNvPr id="5127" name="Imagen 17" descr="Tabla&#10;&#10;Descripción generada automáticamente">
            <a:extLst>
              <a:ext uri="{FF2B5EF4-FFF2-40B4-BE49-F238E27FC236}">
                <a16:creationId xmlns:a16="http://schemas.microsoft.com/office/drawing/2014/main" id="{093360E0-4156-546C-C986-D1D6FC04AE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649" y="1408289"/>
            <a:ext cx="3618702" cy="247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7">
            <a:extLst>
              <a:ext uri="{FF2B5EF4-FFF2-40B4-BE49-F238E27FC236}">
                <a16:creationId xmlns:a16="http://schemas.microsoft.com/office/drawing/2014/main" id="{B090E1B6-C28C-DE39-E66B-621ADBBB8CB6}"/>
              </a:ext>
            </a:extLst>
          </p:cNvPr>
          <p:cNvSpPr txBox="1"/>
          <p:nvPr/>
        </p:nvSpPr>
        <p:spPr>
          <a:xfrm>
            <a:off x="7939143" y="1668180"/>
            <a:ext cx="3824869" cy="2862322"/>
          </a:xfrm>
          <a:prstGeom prst="rect">
            <a:avLst/>
          </a:prstGeom>
          <a:noFill/>
        </p:spPr>
        <p:txBody>
          <a:bodyPr wrap="square" rtlCol="0">
            <a:spAutoFit/>
          </a:bodyPr>
          <a:lstStyle/>
          <a:p>
            <a:pPr marL="285750" indent="-285750" algn="just">
              <a:buFont typeface="Arial" panose="020B0604020202020204" pitchFamily="34" charset="0"/>
              <a:buChar char="•"/>
            </a:pPr>
            <a:r>
              <a:rPr lang="es-ES" dirty="0"/>
              <a:t>Todas las variables seleccionadas tenían algún nivel directamente relacionado con el CKD</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Los datos están sesgados y no se acercan a los descritos en la bibliografía</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Los modelos generados con estas variables no son fiables</a:t>
            </a:r>
          </a:p>
        </p:txBody>
      </p:sp>
      <p:sp>
        <p:nvSpPr>
          <p:cNvPr id="4" name="CuadroTexto 3">
            <a:extLst>
              <a:ext uri="{FF2B5EF4-FFF2-40B4-BE49-F238E27FC236}">
                <a16:creationId xmlns:a16="http://schemas.microsoft.com/office/drawing/2014/main" id="{2F39DC2E-A82D-BCCB-30C8-3F764C6D36AD}"/>
              </a:ext>
            </a:extLst>
          </p:cNvPr>
          <p:cNvSpPr txBox="1"/>
          <p:nvPr/>
        </p:nvSpPr>
        <p:spPr>
          <a:xfrm>
            <a:off x="193143" y="1434441"/>
            <a:ext cx="589394" cy="261610"/>
          </a:xfrm>
          <a:prstGeom prst="rect">
            <a:avLst/>
          </a:prstGeom>
          <a:noFill/>
        </p:spPr>
        <p:txBody>
          <a:bodyPr wrap="square">
            <a:spAutoFit/>
          </a:bodyPr>
          <a:lstStyle/>
          <a:p>
            <a:r>
              <a:rPr lang="es-ES" sz="1100" dirty="0">
                <a:solidFill>
                  <a:schemeClr val="accent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Fig. </a:t>
            </a:r>
            <a:r>
              <a:rPr lang="es-ES" sz="1100" dirty="0">
                <a:solidFill>
                  <a:schemeClr val="accent1">
                    <a:lumMod val="50000"/>
                  </a:schemeClr>
                </a:solidFill>
                <a:latin typeface="Arial" panose="020B0604020202020204" pitchFamily="34" charset="0"/>
                <a:ea typeface="Times New Roman" panose="02020603050405020304" pitchFamily="18" charset="0"/>
                <a:cs typeface="Times New Roman" panose="02020603050405020304" pitchFamily="18" charset="0"/>
              </a:rPr>
              <a:t>7</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s-ES" sz="1800" dirty="0">
              <a:solidFill>
                <a:schemeClr val="bg1">
                  <a:lumMod val="95000"/>
                </a:schemeClr>
              </a:solidFill>
            </a:endParaRPr>
          </a:p>
        </p:txBody>
      </p:sp>
      <p:sp>
        <p:nvSpPr>
          <p:cNvPr id="5" name="CuadroTexto 4">
            <a:extLst>
              <a:ext uri="{FF2B5EF4-FFF2-40B4-BE49-F238E27FC236}">
                <a16:creationId xmlns:a16="http://schemas.microsoft.com/office/drawing/2014/main" id="{559547C5-76D1-AE00-E08A-90705290EEFB}"/>
              </a:ext>
            </a:extLst>
          </p:cNvPr>
          <p:cNvSpPr txBox="1"/>
          <p:nvPr/>
        </p:nvSpPr>
        <p:spPr>
          <a:xfrm>
            <a:off x="1725181" y="6504974"/>
            <a:ext cx="589394" cy="261610"/>
          </a:xfrm>
          <a:prstGeom prst="rect">
            <a:avLst/>
          </a:prstGeom>
          <a:noFill/>
        </p:spPr>
        <p:txBody>
          <a:bodyPr wrap="square">
            <a:spAutoFit/>
          </a:bodyPr>
          <a:lstStyle/>
          <a:p>
            <a:r>
              <a:rPr lang="es-ES" sz="1100" dirty="0">
                <a:solidFill>
                  <a:schemeClr val="accent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Fig. </a:t>
            </a:r>
            <a:r>
              <a:rPr lang="es-ES" sz="1100" dirty="0">
                <a:solidFill>
                  <a:schemeClr val="accent1">
                    <a:lumMod val="50000"/>
                  </a:schemeClr>
                </a:solidFill>
                <a:latin typeface="Arial" panose="020B0604020202020204" pitchFamily="34" charset="0"/>
                <a:ea typeface="Times New Roman" panose="02020603050405020304" pitchFamily="18" charset="0"/>
                <a:cs typeface="Times New Roman" panose="02020603050405020304" pitchFamily="18" charset="0"/>
              </a:rPr>
              <a:t>8</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s-ES" sz="1800" dirty="0">
              <a:solidFill>
                <a:schemeClr val="bg1">
                  <a:lumMod val="95000"/>
                </a:schemeClr>
              </a:solidFill>
            </a:endParaRPr>
          </a:p>
        </p:txBody>
      </p:sp>
      <p:sp>
        <p:nvSpPr>
          <p:cNvPr id="6" name="CuadroTexto 5">
            <a:extLst>
              <a:ext uri="{FF2B5EF4-FFF2-40B4-BE49-F238E27FC236}">
                <a16:creationId xmlns:a16="http://schemas.microsoft.com/office/drawing/2014/main" id="{02E91313-FA15-F5C7-5434-D2A8B2A3B1D9}"/>
              </a:ext>
            </a:extLst>
          </p:cNvPr>
          <p:cNvSpPr txBox="1"/>
          <p:nvPr/>
        </p:nvSpPr>
        <p:spPr>
          <a:xfrm>
            <a:off x="7315957" y="3640998"/>
            <a:ext cx="589394" cy="261610"/>
          </a:xfrm>
          <a:prstGeom prst="rect">
            <a:avLst/>
          </a:prstGeom>
          <a:noFill/>
        </p:spPr>
        <p:txBody>
          <a:bodyPr wrap="square">
            <a:spAutoFit/>
          </a:bodyPr>
          <a:lstStyle/>
          <a:p>
            <a:r>
              <a:rPr lang="es-ES" sz="1100" dirty="0">
                <a:solidFill>
                  <a:schemeClr val="accent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Fig. </a:t>
            </a:r>
            <a:r>
              <a:rPr lang="es-ES" sz="1100" dirty="0">
                <a:solidFill>
                  <a:schemeClr val="accent1">
                    <a:lumMod val="50000"/>
                  </a:schemeClr>
                </a:solidFill>
                <a:latin typeface="Arial" panose="020B0604020202020204" pitchFamily="34" charset="0"/>
                <a:ea typeface="Times New Roman" panose="02020603050405020304" pitchFamily="18" charset="0"/>
                <a:cs typeface="Times New Roman" panose="02020603050405020304" pitchFamily="18" charset="0"/>
              </a:rPr>
              <a:t>9</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s-ES" sz="1800" dirty="0">
              <a:solidFill>
                <a:schemeClr val="bg1">
                  <a:lumMod val="95000"/>
                </a:schemeClr>
              </a:solidFill>
            </a:endParaRPr>
          </a:p>
        </p:txBody>
      </p:sp>
      <p:sp>
        <p:nvSpPr>
          <p:cNvPr id="10" name="CuadroTexto 9">
            <a:extLst>
              <a:ext uri="{FF2B5EF4-FFF2-40B4-BE49-F238E27FC236}">
                <a16:creationId xmlns:a16="http://schemas.microsoft.com/office/drawing/2014/main" id="{F7583D50-B070-257F-3841-0F7AACDCDA3C}"/>
              </a:ext>
            </a:extLst>
          </p:cNvPr>
          <p:cNvSpPr txBox="1"/>
          <p:nvPr/>
        </p:nvSpPr>
        <p:spPr>
          <a:xfrm>
            <a:off x="7201657" y="6485552"/>
            <a:ext cx="703694" cy="261610"/>
          </a:xfrm>
          <a:prstGeom prst="rect">
            <a:avLst/>
          </a:prstGeom>
          <a:noFill/>
        </p:spPr>
        <p:txBody>
          <a:bodyPr wrap="square">
            <a:spAutoFit/>
          </a:bodyPr>
          <a:lstStyle/>
          <a:p>
            <a:r>
              <a:rPr lang="es-ES" sz="1100" dirty="0">
                <a:solidFill>
                  <a:schemeClr val="accent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Fig. 10</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s-ES" sz="1800" dirty="0">
              <a:solidFill>
                <a:schemeClr val="bg1">
                  <a:lumMod val="95000"/>
                </a:schemeClr>
              </a:solidFill>
            </a:endParaRPr>
          </a:p>
        </p:txBody>
      </p:sp>
      <p:sp>
        <p:nvSpPr>
          <p:cNvPr id="12" name="CuadroTexto 11">
            <a:extLst>
              <a:ext uri="{FF2B5EF4-FFF2-40B4-BE49-F238E27FC236}">
                <a16:creationId xmlns:a16="http://schemas.microsoft.com/office/drawing/2014/main" id="{81C5A1D5-37A0-18A0-448B-11CF15BB085A}"/>
              </a:ext>
            </a:extLst>
          </p:cNvPr>
          <p:cNvSpPr txBox="1"/>
          <p:nvPr/>
        </p:nvSpPr>
        <p:spPr>
          <a:xfrm>
            <a:off x="7939143" y="4816982"/>
            <a:ext cx="4157360" cy="430887"/>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a:t>
            </a:r>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7.</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Tabla de contingencia entre las variables elegidas y la variable respuesta.</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4" name="CuadroTexto 13">
            <a:extLst>
              <a:ext uri="{FF2B5EF4-FFF2-40B4-BE49-F238E27FC236}">
                <a16:creationId xmlns:a16="http://schemas.microsoft.com/office/drawing/2014/main" id="{A6E49E45-7EC8-6912-AE97-39178790FD3D}"/>
              </a:ext>
            </a:extLst>
          </p:cNvPr>
          <p:cNvSpPr txBox="1"/>
          <p:nvPr/>
        </p:nvSpPr>
        <p:spPr>
          <a:xfrm>
            <a:off x="7939143" y="5318906"/>
            <a:ext cx="4123568" cy="430887"/>
          </a:xfrm>
          <a:prstGeom prst="rect">
            <a:avLst/>
          </a:prstGeom>
          <a:noFill/>
        </p:spPr>
        <p:txBody>
          <a:bodyPr wrap="square">
            <a:spAutoFit/>
          </a:bodyPr>
          <a:lstStyle/>
          <a:p>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a:t>
            </a:r>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8.</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Variables en las que 1 nivel está relacionado completamente con padecer CKD.</a:t>
            </a:r>
            <a:endParaRPr lang="es-ES" sz="1100" dirty="0">
              <a:solidFill>
                <a:schemeClr val="bg1"/>
              </a:solidFill>
            </a:endParaRPr>
          </a:p>
        </p:txBody>
      </p:sp>
      <p:sp>
        <p:nvSpPr>
          <p:cNvPr id="16" name="CuadroTexto 15">
            <a:extLst>
              <a:ext uri="{FF2B5EF4-FFF2-40B4-BE49-F238E27FC236}">
                <a16:creationId xmlns:a16="http://schemas.microsoft.com/office/drawing/2014/main" id="{2CE482B9-ED4A-DCC7-0113-B40E64D2B08B}"/>
              </a:ext>
            </a:extLst>
          </p:cNvPr>
          <p:cNvSpPr txBox="1"/>
          <p:nvPr/>
        </p:nvSpPr>
        <p:spPr>
          <a:xfrm>
            <a:off x="7939143" y="5820830"/>
            <a:ext cx="4157360" cy="430887"/>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a:t>
            </a:r>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9</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Resumen del modelo que incluye todas las variables seleccionadas tras el MCA.</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8" name="CuadroTexto 17">
            <a:extLst>
              <a:ext uri="{FF2B5EF4-FFF2-40B4-BE49-F238E27FC236}">
                <a16:creationId xmlns:a16="http://schemas.microsoft.com/office/drawing/2014/main" id="{17376D3B-E110-BB58-79BC-213295EF86F6}"/>
              </a:ext>
            </a:extLst>
          </p:cNvPr>
          <p:cNvSpPr txBox="1"/>
          <p:nvPr/>
        </p:nvSpPr>
        <p:spPr>
          <a:xfrm>
            <a:off x="7939143" y="6278446"/>
            <a:ext cx="4157360" cy="430887"/>
          </a:xfrm>
          <a:prstGeom prst="rect">
            <a:avLst/>
          </a:prstGeom>
          <a:noFill/>
        </p:spPr>
        <p:txBody>
          <a:bodyPr wrap="square">
            <a:spAutoFit/>
          </a:bodyPr>
          <a:lstStyle/>
          <a:p>
            <a:pPr algn="just"/>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10 Causas informadas de enfermedad renal en etapa terminal [9].</a:t>
            </a:r>
          </a:p>
        </p:txBody>
      </p:sp>
    </p:spTree>
    <p:extLst>
      <p:ext uri="{BB962C8B-B14F-4D97-AF65-F5344CB8AC3E}">
        <p14:creationId xmlns:p14="http://schemas.microsoft.com/office/powerpoint/2010/main" val="1424806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54D275E-E366-7743-2243-E68B9B2EF17D}"/>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18CB8685-8E7E-4AC8-7FFA-3172910266ED}"/>
              </a:ext>
            </a:extLst>
          </p:cNvPr>
          <p:cNvSpPr txBox="1">
            <a:spLocks/>
          </p:cNvSpPr>
          <p:nvPr/>
        </p:nvSpPr>
        <p:spPr>
          <a:xfrm>
            <a:off x="487840" y="222221"/>
            <a:ext cx="7797515" cy="89858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Técnicas</a:t>
            </a:r>
            <a:r>
              <a:rPr lang="en-US" sz="3100" b="1" dirty="0">
                <a:solidFill>
                  <a:srgbClr val="FFFFFF"/>
                </a:solidFill>
              </a:rPr>
              <a:t> de </a:t>
            </a:r>
            <a:r>
              <a:rPr lang="en-US" sz="3100" b="1" dirty="0" err="1">
                <a:solidFill>
                  <a:srgbClr val="FFFFFF"/>
                </a:solidFill>
              </a:rPr>
              <a:t>reducción</a:t>
            </a:r>
            <a:r>
              <a:rPr lang="en-US" sz="3100" b="1" dirty="0">
                <a:solidFill>
                  <a:srgbClr val="FFFFFF"/>
                </a:solidFill>
              </a:rPr>
              <a:t> de </a:t>
            </a:r>
            <a:r>
              <a:rPr lang="en-US" sz="3100" b="1" dirty="0" err="1">
                <a:solidFill>
                  <a:srgbClr val="FFFFFF"/>
                </a:solidFill>
              </a:rPr>
              <a:t>dimensionalidad</a:t>
            </a:r>
            <a:r>
              <a:rPr lang="en-US" sz="3100" b="1" dirty="0">
                <a:solidFill>
                  <a:srgbClr val="FFFFFF"/>
                </a:solidFill>
              </a:rPr>
              <a:t>: PCA y regression Lasso.</a:t>
            </a:r>
            <a:endParaRPr lang="en-US" sz="3100" dirty="0">
              <a:solidFill>
                <a:srgbClr val="FFFFFF"/>
              </a:solidFill>
            </a:endParaRPr>
          </a:p>
        </p:txBody>
      </p:sp>
      <p:pic>
        <p:nvPicPr>
          <p:cNvPr id="6146" name="Imagen 1">
            <a:extLst>
              <a:ext uri="{FF2B5EF4-FFF2-40B4-BE49-F238E27FC236}">
                <a16:creationId xmlns:a16="http://schemas.microsoft.com/office/drawing/2014/main" id="{B7F1D6F2-34B4-8431-9C21-F12B3496E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30" y="2001866"/>
            <a:ext cx="4324350" cy="1427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Imagen 20" descr="Tabla&#10;&#10;Descripción generada automáticamente">
            <a:extLst>
              <a:ext uri="{FF2B5EF4-FFF2-40B4-BE49-F238E27FC236}">
                <a16:creationId xmlns:a16="http://schemas.microsoft.com/office/drawing/2014/main" id="{A3545187-2629-96F0-D472-CF6B8CC82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512" y="3847173"/>
            <a:ext cx="3009161" cy="270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Imagen 1">
            <a:extLst>
              <a:ext uri="{FF2B5EF4-FFF2-40B4-BE49-F238E27FC236}">
                <a16:creationId xmlns:a16="http://schemas.microsoft.com/office/drawing/2014/main" id="{90472CD4-21B6-D419-1EF0-6C4D736A0F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30" y="3847172"/>
            <a:ext cx="43243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Imagen 23" descr="Tabla&#10;&#10;Descripción generada automáticamente">
            <a:extLst>
              <a:ext uri="{FF2B5EF4-FFF2-40B4-BE49-F238E27FC236}">
                <a16:creationId xmlns:a16="http://schemas.microsoft.com/office/drawing/2014/main" id="{5D55CF83-898B-1100-F3CC-39789B52E4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5805" y="3848677"/>
            <a:ext cx="2935095" cy="270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a:extLst>
              <a:ext uri="{FF2B5EF4-FFF2-40B4-BE49-F238E27FC236}">
                <a16:creationId xmlns:a16="http://schemas.microsoft.com/office/drawing/2014/main" id="{14246C3A-6285-6009-6758-5246D7835E87}"/>
              </a:ext>
            </a:extLst>
          </p:cNvPr>
          <p:cNvSpPr txBox="1"/>
          <p:nvPr/>
        </p:nvSpPr>
        <p:spPr>
          <a:xfrm>
            <a:off x="4781512" y="1699770"/>
            <a:ext cx="6229388" cy="2031325"/>
          </a:xfrm>
          <a:prstGeom prst="rect">
            <a:avLst/>
          </a:prstGeom>
          <a:noFill/>
        </p:spPr>
        <p:txBody>
          <a:bodyPr wrap="square" rtlCol="0">
            <a:spAutoFit/>
          </a:bodyPr>
          <a:lstStyle/>
          <a:p>
            <a:pPr marL="285750" indent="-285750" algn="just">
              <a:buFont typeface="Arial" panose="020B0604020202020204" pitchFamily="34" charset="0"/>
              <a:buChar char="•"/>
            </a:pPr>
            <a:r>
              <a:rPr lang="es-ES" dirty="0"/>
              <a:t>En variables categóricas estas técnicas requieren pasar el </a:t>
            </a:r>
            <a:r>
              <a:rPr lang="es-ES" dirty="0" err="1"/>
              <a:t>dataset</a:t>
            </a:r>
            <a:r>
              <a:rPr lang="es-ES" dirty="0"/>
              <a:t> a codificación </a:t>
            </a:r>
            <a:r>
              <a:rPr lang="es-ES" dirty="0" err="1"/>
              <a:t>one-hot</a:t>
            </a:r>
            <a:r>
              <a:rPr lang="es-ES" dirty="0"/>
              <a:t>.</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La explica más variabilidad en sus componentes que el MCA pero no resultaron significativas.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La regresión </a:t>
            </a:r>
            <a:r>
              <a:rPr lang="es-ES" dirty="0" err="1"/>
              <a:t>lasso</a:t>
            </a:r>
            <a:r>
              <a:rPr lang="es-ES" dirty="0"/>
              <a:t> no detecto ni una sola variable significativa.</a:t>
            </a:r>
          </a:p>
        </p:txBody>
      </p:sp>
      <p:sp>
        <p:nvSpPr>
          <p:cNvPr id="6" name="CuadroTexto 5">
            <a:extLst>
              <a:ext uri="{FF2B5EF4-FFF2-40B4-BE49-F238E27FC236}">
                <a16:creationId xmlns:a16="http://schemas.microsoft.com/office/drawing/2014/main" id="{97254E3D-F8E9-44B1-ADDA-7C49F0F748AC}"/>
              </a:ext>
            </a:extLst>
          </p:cNvPr>
          <p:cNvSpPr txBox="1"/>
          <p:nvPr/>
        </p:nvSpPr>
        <p:spPr>
          <a:xfrm>
            <a:off x="104775" y="3441533"/>
            <a:ext cx="6096000" cy="261610"/>
          </a:xfrm>
          <a:prstGeom prst="rect">
            <a:avLst/>
          </a:prstGeom>
          <a:noFill/>
        </p:spPr>
        <p:txBody>
          <a:bodyPr wrap="square">
            <a:spAutoFit/>
          </a:bodyPr>
          <a:lstStyle/>
          <a:p>
            <a:pPr algn="just">
              <a:spcAft>
                <a:spcPts val="750"/>
              </a:spcAft>
            </a:pPr>
            <a:r>
              <a:rPr lang="es-ES" sz="1100" dirty="0" err="1">
                <a:solidFill>
                  <a:schemeClr val="bg1"/>
                </a:solidFill>
                <a:latin typeface="Arial" panose="020B0604020202020204" pitchFamily="34" charset="0"/>
                <a:ea typeface="MS Mincho" panose="02020609040205080304" pitchFamily="49" charset="-128"/>
                <a:cs typeface="Arial" panose="020B0604020202020204" pitchFamily="34" charset="0"/>
              </a:rPr>
              <a:t>Fig</a:t>
            </a:r>
            <a:r>
              <a:rPr lang="es-ES" sz="1100" dirty="0">
                <a:solidFill>
                  <a:schemeClr val="bg1"/>
                </a:solidFill>
                <a:effectLst/>
                <a:latin typeface="Arial" panose="020B0604020202020204" pitchFamily="34" charset="0"/>
                <a:ea typeface="MS Mincho" panose="02020609040205080304" pitchFamily="49" charset="-128"/>
                <a:cs typeface="Arial" panose="020B0604020202020204" pitchFamily="34" charset="0"/>
              </a:rPr>
              <a:t> 11. Estructura de la base de datos tras la codificación </a:t>
            </a:r>
            <a:r>
              <a:rPr lang="es-ES" sz="1100" dirty="0" err="1">
                <a:solidFill>
                  <a:schemeClr val="bg1"/>
                </a:solidFill>
                <a:effectLst/>
                <a:latin typeface="Arial" panose="020B0604020202020204" pitchFamily="34" charset="0"/>
                <a:ea typeface="MS Mincho" panose="02020609040205080304" pitchFamily="49" charset="-128"/>
                <a:cs typeface="Arial" panose="020B0604020202020204" pitchFamily="34" charset="0"/>
              </a:rPr>
              <a:t>one-hot</a:t>
            </a:r>
            <a:r>
              <a:rPr lang="es-ES" sz="1100" dirty="0">
                <a:solidFill>
                  <a:schemeClr val="bg1"/>
                </a:solidFill>
                <a:effectLst/>
                <a:latin typeface="Arial" panose="020B0604020202020204" pitchFamily="34" charset="0"/>
                <a:ea typeface="MS Mincho" panose="02020609040205080304" pitchFamily="49" charset="-128"/>
                <a:cs typeface="Arial" panose="020B0604020202020204" pitchFamily="34" charset="0"/>
              </a:rPr>
              <a:t>.</a:t>
            </a:r>
          </a:p>
        </p:txBody>
      </p:sp>
      <p:sp>
        <p:nvSpPr>
          <p:cNvPr id="8" name="CuadroTexto 7">
            <a:extLst>
              <a:ext uri="{FF2B5EF4-FFF2-40B4-BE49-F238E27FC236}">
                <a16:creationId xmlns:a16="http://schemas.microsoft.com/office/drawing/2014/main" id="{84E0C861-6835-3958-00EC-182B1609FAC7}"/>
              </a:ext>
            </a:extLst>
          </p:cNvPr>
          <p:cNvSpPr txBox="1"/>
          <p:nvPr/>
        </p:nvSpPr>
        <p:spPr>
          <a:xfrm>
            <a:off x="166298" y="6576769"/>
            <a:ext cx="4124326" cy="261610"/>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12 Variabilidad explicada por cada componente.(PCA)</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1523AFC9-37C1-043A-E050-1686BEDC7154}"/>
              </a:ext>
            </a:extLst>
          </p:cNvPr>
          <p:cNvSpPr txBox="1"/>
          <p:nvPr/>
        </p:nvSpPr>
        <p:spPr>
          <a:xfrm>
            <a:off x="4742673" y="6576769"/>
            <a:ext cx="6096000" cy="261610"/>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13 Coeficientes regresión </a:t>
            </a:r>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L</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asso</a:t>
            </a:r>
            <a:r>
              <a:rPr lang="es-ES" sz="1100" b="0" dirty="0">
                <a:solidFill>
                  <a:srgbClr val="8EAADB"/>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ES" sz="1100" b="1"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2" name="CuadroTexto 11">
            <a:extLst>
              <a:ext uri="{FF2B5EF4-FFF2-40B4-BE49-F238E27FC236}">
                <a16:creationId xmlns:a16="http://schemas.microsoft.com/office/drawing/2014/main" id="{5583FE62-A8CA-8AF2-309B-169016CC9790}"/>
              </a:ext>
            </a:extLst>
          </p:cNvPr>
          <p:cNvSpPr txBox="1"/>
          <p:nvPr/>
        </p:nvSpPr>
        <p:spPr>
          <a:xfrm>
            <a:off x="7962900" y="6584925"/>
            <a:ext cx="4229100" cy="261610"/>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14. </a:t>
            </a:r>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M</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odelo creado con las 21 primeras dimensiones. (PCA)</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5492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1C369B7-4640-97BE-052F-364623F12FA5}"/>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C955E38A-9595-36C2-6AF2-D9C01809795A}"/>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a:solidFill>
                  <a:srgbClr val="FFFFFF"/>
                </a:solidFill>
              </a:rPr>
              <a:t>Nuevo </a:t>
            </a:r>
            <a:r>
              <a:rPr lang="en-US" sz="3100" b="1" dirty="0" err="1">
                <a:solidFill>
                  <a:srgbClr val="FFFFFF"/>
                </a:solidFill>
              </a:rPr>
              <a:t>preprocesamiento</a:t>
            </a:r>
            <a:r>
              <a:rPr lang="en-US" sz="3100" b="1" dirty="0">
                <a:solidFill>
                  <a:srgbClr val="FFFFFF"/>
                </a:solidFill>
              </a:rPr>
              <a:t> de </a:t>
            </a:r>
            <a:r>
              <a:rPr lang="en-US" sz="3100" b="1" dirty="0" err="1">
                <a:solidFill>
                  <a:srgbClr val="FFFFFF"/>
                </a:solidFill>
              </a:rPr>
              <a:t>datos</a:t>
            </a:r>
            <a:r>
              <a:rPr lang="en-US" sz="3100" b="1" dirty="0">
                <a:solidFill>
                  <a:srgbClr val="FFFFFF"/>
                </a:solidFill>
              </a:rPr>
              <a:t> y MCA:</a:t>
            </a:r>
            <a:endParaRPr lang="en-US" sz="3100" dirty="0">
              <a:solidFill>
                <a:srgbClr val="FFFFFF"/>
              </a:solidFill>
            </a:endParaRPr>
          </a:p>
        </p:txBody>
      </p:sp>
      <p:sp>
        <p:nvSpPr>
          <p:cNvPr id="4" name="CuadroTexto 3">
            <a:extLst>
              <a:ext uri="{FF2B5EF4-FFF2-40B4-BE49-F238E27FC236}">
                <a16:creationId xmlns:a16="http://schemas.microsoft.com/office/drawing/2014/main" id="{B192FC90-D7D6-03E9-F54B-B0CFD16D85B0}"/>
              </a:ext>
            </a:extLst>
          </p:cNvPr>
          <p:cNvSpPr txBox="1"/>
          <p:nvPr/>
        </p:nvSpPr>
        <p:spPr>
          <a:xfrm>
            <a:off x="483412" y="1669263"/>
            <a:ext cx="4979134" cy="1754326"/>
          </a:xfrm>
          <a:prstGeom prst="rect">
            <a:avLst/>
          </a:prstGeom>
          <a:noFill/>
        </p:spPr>
        <p:txBody>
          <a:bodyPr wrap="square" rtlCol="0">
            <a:spAutoFit/>
          </a:bodyPr>
          <a:lstStyle/>
          <a:p>
            <a:pPr marL="285750" indent="-285750" algn="just">
              <a:buFont typeface="Arial" panose="020B0604020202020204" pitchFamily="34" charset="0"/>
              <a:buChar char="•"/>
            </a:pPr>
            <a:r>
              <a:rPr lang="es-ES" dirty="0"/>
              <a:t>Eliminación de variables extremadamente descompensadas.	</a:t>
            </a:r>
          </a:p>
          <a:p>
            <a:pPr marL="285750" indent="-285750" algn="just">
              <a:buFont typeface="Arial" panose="020B0604020202020204" pitchFamily="34" charset="0"/>
              <a:buChar char="•"/>
            </a:pPr>
            <a:r>
              <a:rPr lang="es-ES" dirty="0"/>
              <a:t>Eliminación de variables muy relacionadas.</a:t>
            </a:r>
          </a:p>
          <a:p>
            <a:pPr marL="285750" indent="-285750" algn="just">
              <a:buFont typeface="Arial" panose="020B0604020202020204" pitchFamily="34" charset="0"/>
              <a:buChar char="•"/>
            </a:pPr>
            <a:r>
              <a:rPr lang="es-ES" dirty="0"/>
              <a:t>Unificación de niveles de algunas variables.</a:t>
            </a:r>
          </a:p>
          <a:p>
            <a:pPr marL="285750" indent="-285750" algn="just">
              <a:buFont typeface="Arial" panose="020B0604020202020204" pitchFamily="34" charset="0"/>
              <a:buChar char="•"/>
            </a:pPr>
            <a:r>
              <a:rPr lang="es-ES" sz="1800" dirty="0">
                <a:effectLst/>
                <a:ea typeface="Times New Roman" panose="02020603050405020304" pitchFamily="18" charset="0"/>
              </a:rPr>
              <a:t>La mayoría de las muestras se concentran </a:t>
            </a:r>
            <a:r>
              <a:rPr lang="es-ES" dirty="0">
                <a:ea typeface="Times New Roman" panose="02020603050405020304" pitchFamily="18" charset="0"/>
              </a:rPr>
              <a:t>alrededor de los </a:t>
            </a:r>
            <a:r>
              <a:rPr lang="es-ES" sz="1800" dirty="0">
                <a:effectLst/>
                <a:ea typeface="Times New Roman" panose="02020603050405020304" pitchFamily="18" charset="0"/>
              </a:rPr>
              <a:t>niveles de </a:t>
            </a:r>
            <a:r>
              <a:rPr lang="es-ES" sz="1800" dirty="0" err="1">
                <a:effectLst/>
                <a:ea typeface="Times New Roman" panose="02020603050405020304" pitchFamily="18" charset="0"/>
              </a:rPr>
              <a:t>rbcc</a:t>
            </a:r>
            <a:r>
              <a:rPr lang="es-ES" sz="1800" dirty="0">
                <a:effectLst/>
                <a:ea typeface="Times New Roman" panose="02020603050405020304" pitchFamily="18" charset="0"/>
              </a:rPr>
              <a:t> </a:t>
            </a:r>
            <a:r>
              <a:rPr lang="es-ES" sz="1800" dirty="0" err="1">
                <a:effectLst/>
                <a:ea typeface="Times New Roman" panose="02020603050405020304" pitchFamily="18" charset="0"/>
              </a:rPr>
              <a:t>htn</a:t>
            </a:r>
            <a:r>
              <a:rPr lang="es-ES" sz="1800" dirty="0">
                <a:effectLst/>
                <a:ea typeface="Times New Roman" panose="02020603050405020304" pitchFamily="18" charset="0"/>
              </a:rPr>
              <a:t> o hemo. </a:t>
            </a:r>
            <a:endParaRPr lang="es-ES" dirty="0"/>
          </a:p>
        </p:txBody>
      </p:sp>
      <p:pic>
        <p:nvPicPr>
          <p:cNvPr id="7170" name="Imagen 34" descr="Tabla&#10;&#10;Descripción generada automáticamente">
            <a:extLst>
              <a:ext uri="{FF2B5EF4-FFF2-40B4-BE49-F238E27FC236}">
                <a16:creationId xmlns:a16="http://schemas.microsoft.com/office/drawing/2014/main" id="{FAC113B0-152B-732A-00CE-8F836E380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12" y="3700463"/>
            <a:ext cx="54006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Imagen 35" descr="Texto&#10;&#10;Descripción generada automáticamente">
            <a:extLst>
              <a:ext uri="{FF2B5EF4-FFF2-40B4-BE49-F238E27FC236}">
                <a16:creationId xmlns:a16="http://schemas.microsoft.com/office/drawing/2014/main" id="{9B07D374-14EC-D636-B473-711593EDA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12" y="5033963"/>
            <a:ext cx="4448175"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Imagen 26" descr="Gráfico, Gráfico de dispersión&#10;&#10;Descripción generada automáticamente">
            <a:extLst>
              <a:ext uri="{FF2B5EF4-FFF2-40B4-BE49-F238E27FC236}">
                <a16:creationId xmlns:a16="http://schemas.microsoft.com/office/drawing/2014/main" id="{7A5F8CF6-DCFE-9B60-7142-7A4CE0B09D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915" y="2147133"/>
            <a:ext cx="5366803" cy="365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88AD78AB-AD64-968D-11DF-3D9165518ACD}"/>
              </a:ext>
            </a:extLst>
          </p:cNvPr>
          <p:cNvSpPr txBox="1"/>
          <p:nvPr/>
        </p:nvSpPr>
        <p:spPr>
          <a:xfrm>
            <a:off x="483412" y="4745995"/>
            <a:ext cx="6094674" cy="261610"/>
          </a:xfrm>
          <a:prstGeom prst="rect">
            <a:avLst/>
          </a:prstGeom>
          <a:noFill/>
        </p:spPr>
        <p:txBody>
          <a:bodyPr wrap="square">
            <a:spAutoFit/>
          </a:bodyPr>
          <a:lstStyle/>
          <a:p>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Fig. 15</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Estructura del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dataset</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tras unificar los niveles de ciertas variables.</a:t>
            </a:r>
            <a:endParaRPr lang="es-ES" sz="1100" dirty="0">
              <a:solidFill>
                <a:schemeClr val="bg1"/>
              </a:solidFill>
            </a:endParaRPr>
          </a:p>
        </p:txBody>
      </p:sp>
      <p:sp>
        <p:nvSpPr>
          <p:cNvPr id="8" name="CuadroTexto 7">
            <a:extLst>
              <a:ext uri="{FF2B5EF4-FFF2-40B4-BE49-F238E27FC236}">
                <a16:creationId xmlns:a16="http://schemas.microsoft.com/office/drawing/2014/main" id="{0203FD82-FC5D-C811-4D10-EBAD1A46719A}"/>
              </a:ext>
            </a:extLst>
          </p:cNvPr>
          <p:cNvSpPr txBox="1"/>
          <p:nvPr/>
        </p:nvSpPr>
        <p:spPr>
          <a:xfrm>
            <a:off x="483412" y="6474027"/>
            <a:ext cx="6094674" cy="261610"/>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16 Resumen del `</a:t>
            </a:r>
            <a:r>
              <a:rPr lang="es-ES" sz="1100" b="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dataset</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tras unificar los niveles de ciertas variables.</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0" name="CuadroTexto 9">
            <a:extLst>
              <a:ext uri="{FF2B5EF4-FFF2-40B4-BE49-F238E27FC236}">
                <a16:creationId xmlns:a16="http://schemas.microsoft.com/office/drawing/2014/main" id="{4FFA794F-52D2-19E1-BE10-2AD0596F0E61}"/>
              </a:ext>
            </a:extLst>
          </p:cNvPr>
          <p:cNvSpPr txBox="1"/>
          <p:nvPr/>
        </p:nvSpPr>
        <p:spPr>
          <a:xfrm>
            <a:off x="6307915" y="5849471"/>
            <a:ext cx="6094674" cy="261610"/>
          </a:xfrm>
          <a:prstGeom prst="rect">
            <a:avLst/>
          </a:prstGeom>
          <a:noFill/>
        </p:spPr>
        <p:txBody>
          <a:bodyPr wrap="square">
            <a:spAutoFit/>
          </a:bodyPr>
          <a:lstStyle/>
          <a:p>
            <a:r>
              <a:rPr lang="es-ES" sz="1100" dirty="0">
                <a:solidFill>
                  <a:schemeClr val="bg1"/>
                </a:solidFill>
                <a:effectLst/>
                <a:latin typeface="Arial" panose="020B0604020202020204" pitchFamily="34" charset="0"/>
                <a:ea typeface="Times New Roman" panose="02020603050405020304" pitchFamily="18" charset="0"/>
              </a:rPr>
              <a:t>Fig. </a:t>
            </a:r>
            <a:r>
              <a:rPr lang="es-ES" sz="1100" dirty="0">
                <a:solidFill>
                  <a:schemeClr val="bg1"/>
                </a:solidFill>
                <a:latin typeface="Arial" panose="020B0604020202020204" pitchFamily="34" charset="0"/>
                <a:ea typeface="Times New Roman" panose="02020603050405020304" pitchFamily="18" charset="0"/>
              </a:rPr>
              <a:t>17.</a:t>
            </a:r>
            <a:r>
              <a:rPr lang="es-ES" sz="1100" dirty="0">
                <a:solidFill>
                  <a:schemeClr val="bg1"/>
                </a:solidFill>
                <a:effectLst/>
                <a:latin typeface="Arial" panose="020B0604020202020204" pitchFamily="34" charset="0"/>
                <a:ea typeface="Times New Roman" panose="02020603050405020304" pitchFamily="18" charset="0"/>
              </a:rPr>
              <a:t> Representación de los variables sobre las dos primeras dimensiones.</a:t>
            </a:r>
            <a:endParaRPr lang="es-ES" sz="1100" dirty="0">
              <a:solidFill>
                <a:schemeClr val="bg1"/>
              </a:solidFill>
            </a:endParaRPr>
          </a:p>
        </p:txBody>
      </p:sp>
      <p:pic>
        <p:nvPicPr>
          <p:cNvPr id="1026" name="Imagen 27" descr="Gráfico, Gráfico de dispersión&#10;&#10;Descripción generada automáticamente">
            <a:extLst>
              <a:ext uri="{FF2B5EF4-FFF2-40B4-BE49-F238E27FC236}">
                <a16:creationId xmlns:a16="http://schemas.microsoft.com/office/drawing/2014/main" id="{700AE883-BEF5-4371-1D0F-9DFFBD5E2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091" y="2147132"/>
            <a:ext cx="5282627" cy="370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83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17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1712844-5D43-8F13-4F09-B30F9DDE31F1}"/>
              </a:ext>
            </a:extLst>
          </p:cNvPr>
          <p:cNvPicPr>
            <a:picLocks noChangeAspect="1"/>
          </p:cNvPicPr>
          <p:nvPr/>
        </p:nvPicPr>
        <p:blipFill>
          <a:blip r:embed="rId2"/>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6C2AD184-A0EB-6074-EBB6-F62ED3C0B1D8}"/>
              </a:ext>
            </a:extLst>
          </p:cNvPr>
          <p:cNvSpPr txBox="1">
            <a:spLocks/>
          </p:cNvSpPr>
          <p:nvPr/>
        </p:nvSpPr>
        <p:spPr>
          <a:xfrm>
            <a:off x="487840" y="222221"/>
            <a:ext cx="7797515" cy="89858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Regresión</a:t>
            </a:r>
            <a:r>
              <a:rPr lang="en-US" sz="3100" b="1" dirty="0">
                <a:solidFill>
                  <a:srgbClr val="FFFFFF"/>
                </a:solidFill>
              </a:rPr>
              <a:t> binomial con las variables </a:t>
            </a:r>
            <a:r>
              <a:rPr lang="en-US" sz="3100" b="1" dirty="0" err="1">
                <a:solidFill>
                  <a:srgbClr val="FFFFFF"/>
                </a:solidFill>
              </a:rPr>
              <a:t>selecionadas</a:t>
            </a:r>
            <a:r>
              <a:rPr lang="en-US" sz="3100" b="1" dirty="0">
                <a:solidFill>
                  <a:srgbClr val="FFFFFF"/>
                </a:solidFill>
              </a:rPr>
              <a:t>:</a:t>
            </a:r>
            <a:endParaRPr lang="en-US" sz="3100" dirty="0">
              <a:solidFill>
                <a:srgbClr val="FFFFFF"/>
              </a:solidFill>
            </a:endParaRPr>
          </a:p>
        </p:txBody>
      </p:sp>
      <p:sp>
        <p:nvSpPr>
          <p:cNvPr id="4" name="CuadroTexto 3">
            <a:extLst>
              <a:ext uri="{FF2B5EF4-FFF2-40B4-BE49-F238E27FC236}">
                <a16:creationId xmlns:a16="http://schemas.microsoft.com/office/drawing/2014/main" id="{1AD186A9-4141-C140-3FD6-A0A68E4173DB}"/>
              </a:ext>
            </a:extLst>
          </p:cNvPr>
          <p:cNvSpPr txBox="1"/>
          <p:nvPr/>
        </p:nvSpPr>
        <p:spPr>
          <a:xfrm>
            <a:off x="483412" y="1669263"/>
            <a:ext cx="4979134" cy="2031325"/>
          </a:xfrm>
          <a:prstGeom prst="rect">
            <a:avLst/>
          </a:prstGeom>
          <a:noFill/>
        </p:spPr>
        <p:txBody>
          <a:bodyPr wrap="square" rtlCol="0">
            <a:spAutoFit/>
          </a:bodyPr>
          <a:lstStyle/>
          <a:p>
            <a:pPr marL="285750" indent="-285750" algn="just">
              <a:buFont typeface="Arial" panose="020B0604020202020204" pitchFamily="34" charset="0"/>
              <a:buChar char="•"/>
            </a:pPr>
            <a:r>
              <a:rPr lang="es-ES" dirty="0"/>
              <a:t>El modelo con </a:t>
            </a:r>
            <a:r>
              <a:rPr lang="es-ES" dirty="0" err="1"/>
              <a:t>rbcc</a:t>
            </a:r>
            <a:r>
              <a:rPr lang="es-ES" dirty="0"/>
              <a:t> </a:t>
            </a:r>
            <a:r>
              <a:rPr lang="es-ES" dirty="0" err="1"/>
              <a:t>htn</a:t>
            </a:r>
            <a:r>
              <a:rPr lang="es-ES" dirty="0"/>
              <a:t> y hemo no es fiable.	</a:t>
            </a:r>
          </a:p>
          <a:p>
            <a:pPr marL="285750" indent="-285750" algn="just">
              <a:buFont typeface="Arial" panose="020B0604020202020204" pitchFamily="34" charset="0"/>
              <a:buChar char="•"/>
            </a:pPr>
            <a:r>
              <a:rPr lang="es-ES" dirty="0"/>
              <a:t>Obtenemos un modelo fiable utilizando bu en lugar de </a:t>
            </a:r>
            <a:r>
              <a:rPr lang="es-ES" dirty="0" err="1"/>
              <a:t>htn</a:t>
            </a:r>
            <a:r>
              <a:rPr lang="es-ES" dirty="0"/>
              <a:t>.</a:t>
            </a:r>
          </a:p>
          <a:p>
            <a:pPr marL="285750" indent="-285750" algn="just">
              <a:buFont typeface="Arial" panose="020B0604020202020204" pitchFamily="34" charset="0"/>
              <a:buChar char="•"/>
            </a:pPr>
            <a:r>
              <a:rPr lang="es-ES" dirty="0"/>
              <a:t>Variables como </a:t>
            </a:r>
            <a:r>
              <a:rPr lang="es-ES" dirty="0" err="1"/>
              <a:t>age</a:t>
            </a:r>
            <a:r>
              <a:rPr lang="es-ES" dirty="0"/>
              <a:t> o </a:t>
            </a:r>
            <a:r>
              <a:rPr lang="es-ES" dirty="0" err="1"/>
              <a:t>wbcc</a:t>
            </a:r>
            <a:r>
              <a:rPr lang="es-ES" dirty="0"/>
              <a:t> no parecen aportar a la regresión.</a:t>
            </a:r>
          </a:p>
          <a:p>
            <a:pPr marL="285750" indent="-285750" algn="just">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pic>
        <p:nvPicPr>
          <p:cNvPr id="1026" name="Imagen 2" descr="Imagen de la pantalla de un celular de un mensaje en letras negras&#10;&#10;Descripción generada automáticamente con confianza media">
            <a:extLst>
              <a:ext uri="{FF2B5EF4-FFF2-40B4-BE49-F238E27FC236}">
                <a16:creationId xmlns:a16="http://schemas.microsoft.com/office/drawing/2014/main" id="{58FAE8CC-12B5-4864-2C97-72F29E462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12" y="3306606"/>
            <a:ext cx="4979134" cy="3226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5">
            <a:extLst>
              <a:ext uri="{FF2B5EF4-FFF2-40B4-BE49-F238E27FC236}">
                <a16:creationId xmlns:a16="http://schemas.microsoft.com/office/drawing/2014/main" id="{A370DE2A-1826-F969-522F-4296CA56040B}"/>
              </a:ext>
            </a:extLst>
          </p:cNvPr>
          <p:cNvPicPr>
            <a:picLocks noChangeAspect="1"/>
          </p:cNvPicPr>
          <p:nvPr/>
        </p:nvPicPr>
        <p:blipFill>
          <a:blip r:embed="rId4"/>
          <a:stretch>
            <a:fillRect/>
          </a:stretch>
        </p:blipFill>
        <p:spPr>
          <a:xfrm>
            <a:off x="5788129" y="2684925"/>
            <a:ext cx="6097888" cy="2540787"/>
          </a:xfrm>
          <a:prstGeom prst="rect">
            <a:avLst/>
          </a:prstGeom>
        </p:spPr>
      </p:pic>
      <p:pic>
        <p:nvPicPr>
          <p:cNvPr id="1029" name="Imagen 1">
            <a:extLst>
              <a:ext uri="{FF2B5EF4-FFF2-40B4-BE49-F238E27FC236}">
                <a16:creationId xmlns:a16="http://schemas.microsoft.com/office/drawing/2014/main" id="{53366681-04F4-B286-8D19-0FAA27D4C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3873" y="5528767"/>
            <a:ext cx="54006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8">
            <a:extLst>
              <a:ext uri="{FF2B5EF4-FFF2-40B4-BE49-F238E27FC236}">
                <a16:creationId xmlns:a16="http://schemas.microsoft.com/office/drawing/2014/main" id="{42504009-3B2C-8A26-3310-5CE73EC27E69}"/>
              </a:ext>
            </a:extLst>
          </p:cNvPr>
          <p:cNvSpPr txBox="1"/>
          <p:nvPr/>
        </p:nvSpPr>
        <p:spPr>
          <a:xfrm>
            <a:off x="483412" y="6532996"/>
            <a:ext cx="6096000" cy="261610"/>
          </a:xfrm>
          <a:prstGeom prst="rect">
            <a:avLst/>
          </a:prstGeom>
          <a:noFill/>
        </p:spPr>
        <p:txBody>
          <a:bodyPr wrap="square">
            <a:spAutoFit/>
          </a:bodyPr>
          <a:lstStyle/>
          <a:p>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18 Modelo con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hemo_new</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htn</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y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rbcc_new</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ES" sz="1100" dirty="0">
              <a:solidFill>
                <a:schemeClr val="bg1"/>
              </a:solidFill>
            </a:endParaRPr>
          </a:p>
        </p:txBody>
      </p:sp>
      <p:sp>
        <p:nvSpPr>
          <p:cNvPr id="10" name="CuadroTexto 9">
            <a:extLst>
              <a:ext uri="{FF2B5EF4-FFF2-40B4-BE49-F238E27FC236}">
                <a16:creationId xmlns:a16="http://schemas.microsoft.com/office/drawing/2014/main" id="{595975EB-8683-8D10-04E1-5A522000A722}"/>
              </a:ext>
            </a:extLst>
          </p:cNvPr>
          <p:cNvSpPr txBox="1"/>
          <p:nvPr/>
        </p:nvSpPr>
        <p:spPr>
          <a:xfrm>
            <a:off x="5813873" y="5194255"/>
            <a:ext cx="6096000" cy="261610"/>
          </a:xfrm>
          <a:prstGeom prst="rect">
            <a:avLst/>
          </a:prstGeom>
          <a:noFill/>
        </p:spPr>
        <p:txBody>
          <a:bodyPr wrap="square">
            <a:spAutoFit/>
          </a:bodyPr>
          <a:lstStyle/>
          <a:p>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19. Modelo con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hemo_new</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bu_new</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y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rbcc_new</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junto con sus valores VIF.</a:t>
            </a:r>
            <a:endParaRPr lang="es-ES" sz="1100" dirty="0">
              <a:solidFill>
                <a:schemeClr val="bg1"/>
              </a:solidFill>
            </a:endParaRPr>
          </a:p>
        </p:txBody>
      </p:sp>
      <p:sp>
        <p:nvSpPr>
          <p:cNvPr id="13" name="CuadroTexto 12">
            <a:extLst>
              <a:ext uri="{FF2B5EF4-FFF2-40B4-BE49-F238E27FC236}">
                <a16:creationId xmlns:a16="http://schemas.microsoft.com/office/drawing/2014/main" id="{8A6B0DDB-3204-0F72-0E58-0A97C74D782F}"/>
              </a:ext>
            </a:extLst>
          </p:cNvPr>
          <p:cNvSpPr txBox="1"/>
          <p:nvPr/>
        </p:nvSpPr>
        <p:spPr>
          <a:xfrm>
            <a:off x="5790017" y="6387192"/>
            <a:ext cx="6096000" cy="430887"/>
          </a:xfrm>
          <a:prstGeom prst="rect">
            <a:avLst/>
          </a:prstGeom>
          <a:noFill/>
        </p:spPr>
        <p:txBody>
          <a:bodyPr wrap="square">
            <a:spAutoFit/>
          </a:bodyPr>
          <a:lstStyle/>
          <a:p>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20.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Anova</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entre el modelo con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hemo_new</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bu_new</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y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rbcc_new</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y el que incluye </a:t>
            </a:r>
            <a:r>
              <a:rPr lang="es-ES" sz="11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wbcc</a:t>
            </a:r>
            <a:r>
              <a:rPr lang="es-ES"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y la edad.</a:t>
            </a:r>
            <a:endParaRPr lang="es-ES" sz="1100" dirty="0">
              <a:solidFill>
                <a:schemeClr val="bg1"/>
              </a:solidFill>
            </a:endParaRPr>
          </a:p>
        </p:txBody>
      </p:sp>
      <p:sp>
        <p:nvSpPr>
          <p:cNvPr id="14" name="CuadroTexto 13">
            <a:extLst>
              <a:ext uri="{FF2B5EF4-FFF2-40B4-BE49-F238E27FC236}">
                <a16:creationId xmlns:a16="http://schemas.microsoft.com/office/drawing/2014/main" id="{47C6D9B1-73EB-FBE9-AE9D-F0C302AEBEF2}"/>
              </a:ext>
            </a:extLst>
          </p:cNvPr>
          <p:cNvSpPr txBox="1"/>
          <p:nvPr/>
        </p:nvSpPr>
        <p:spPr>
          <a:xfrm>
            <a:off x="5788129" y="1632288"/>
            <a:ext cx="6574613" cy="1477328"/>
          </a:xfrm>
          <a:prstGeom prst="rect">
            <a:avLst/>
          </a:prstGeom>
          <a:noFill/>
        </p:spPr>
        <p:txBody>
          <a:bodyPr wrap="square" rtlCol="0">
            <a:spAutoFit/>
          </a:bodyPr>
          <a:lstStyle/>
          <a:p>
            <a:pPr algn="just"/>
            <a:r>
              <a:rPr lang="es-ES" b="1" dirty="0"/>
              <a:t>Variables seleccionadas para modelos:</a:t>
            </a:r>
          </a:p>
          <a:p>
            <a:pPr algn="just"/>
            <a:r>
              <a:rPr lang="es-ES" b="1" dirty="0"/>
              <a:t>	1 - </a:t>
            </a:r>
            <a:r>
              <a:rPr lang="es-ES" sz="1800" b="1" dirty="0">
                <a:effectLst/>
                <a:ea typeface="Times New Roman" panose="02020603050405020304" pitchFamily="18" charset="0"/>
                <a:cs typeface="Times New Roman" panose="02020603050405020304" pitchFamily="18" charset="0"/>
              </a:rPr>
              <a:t> </a:t>
            </a:r>
            <a:r>
              <a:rPr lang="es-ES" sz="1800" b="1" dirty="0" err="1">
                <a:effectLst/>
                <a:ea typeface="Times New Roman" panose="02020603050405020304" pitchFamily="18" charset="0"/>
              </a:rPr>
              <a:t>rbc</a:t>
            </a:r>
            <a:r>
              <a:rPr lang="es-ES" b="1" dirty="0">
                <a:ea typeface="Times New Roman" panose="02020603050405020304" pitchFamily="18" charset="0"/>
              </a:rPr>
              <a:t>, </a:t>
            </a:r>
            <a:r>
              <a:rPr lang="es-ES" sz="1800" b="1" dirty="0">
                <a:effectLst/>
                <a:ea typeface="Times New Roman" panose="02020603050405020304" pitchFamily="18" charset="0"/>
              </a:rPr>
              <a:t>pc, </a:t>
            </a:r>
            <a:r>
              <a:rPr lang="es-ES" sz="1800" b="1" dirty="0" err="1">
                <a:effectLst/>
                <a:ea typeface="Times New Roman" panose="02020603050405020304" pitchFamily="18" charset="0"/>
              </a:rPr>
              <a:t>htn</a:t>
            </a:r>
            <a:r>
              <a:rPr lang="es-ES" b="1" dirty="0">
                <a:ea typeface="Times New Roman" panose="02020603050405020304" pitchFamily="18" charset="0"/>
              </a:rPr>
              <a:t>, </a:t>
            </a:r>
            <a:r>
              <a:rPr lang="es-ES" sz="1800" b="1" dirty="0" err="1">
                <a:effectLst/>
                <a:ea typeface="Times New Roman" panose="02020603050405020304" pitchFamily="18" charset="0"/>
              </a:rPr>
              <a:t>cad</a:t>
            </a:r>
            <a:r>
              <a:rPr lang="es-ES" b="1" dirty="0">
                <a:ea typeface="Times New Roman" panose="02020603050405020304" pitchFamily="18" charset="0"/>
              </a:rPr>
              <a:t>, </a:t>
            </a:r>
            <a:r>
              <a:rPr lang="es-ES" sz="1800" b="1" dirty="0">
                <a:effectLst/>
                <a:ea typeface="Times New Roman" panose="02020603050405020304" pitchFamily="18" charset="0"/>
              </a:rPr>
              <a:t>dm, pe, </a:t>
            </a:r>
            <a:r>
              <a:rPr lang="es-ES" sz="1800" b="1" dirty="0" err="1">
                <a:effectLst/>
                <a:ea typeface="Times New Roman" panose="02020603050405020304" pitchFamily="18" charset="0"/>
              </a:rPr>
              <a:t>appet</a:t>
            </a:r>
            <a:r>
              <a:rPr lang="es-ES" b="1" dirty="0">
                <a:ea typeface="Times New Roman" panose="02020603050405020304" pitchFamily="18" charset="0"/>
              </a:rPr>
              <a:t> y</a:t>
            </a:r>
            <a:r>
              <a:rPr lang="es-ES" sz="1800" b="1" dirty="0">
                <a:effectLst/>
                <a:ea typeface="Times New Roman" panose="02020603050405020304" pitchFamily="18" charset="0"/>
              </a:rPr>
              <a:t> Ane.</a:t>
            </a:r>
          </a:p>
          <a:p>
            <a:pPr algn="just"/>
            <a:r>
              <a:rPr lang="es-ES" b="1" dirty="0"/>
              <a:t>	2- </a:t>
            </a:r>
            <a:r>
              <a:rPr lang="es-ES" b="1" dirty="0" err="1"/>
              <a:t>hemo_new</a:t>
            </a:r>
            <a:r>
              <a:rPr lang="es-ES" b="1" dirty="0"/>
              <a:t>, </a:t>
            </a:r>
            <a:r>
              <a:rPr lang="es-ES" b="1" dirty="0" err="1"/>
              <a:t>bu_new</a:t>
            </a:r>
            <a:r>
              <a:rPr lang="es-ES" b="1" dirty="0"/>
              <a:t>, </a:t>
            </a:r>
            <a:r>
              <a:rPr lang="es-ES" b="1" dirty="0" err="1"/>
              <a:t>rbcc_new</a:t>
            </a:r>
            <a:r>
              <a:rPr lang="es-ES" b="1" dirty="0"/>
              <a:t> (niveles unificados).</a:t>
            </a:r>
          </a:p>
          <a:p>
            <a:pPr marL="285750" indent="-285750" algn="just">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42784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D7FFFFA-07EF-662C-8A4C-420F24B5D77D}"/>
              </a:ext>
            </a:extLst>
          </p:cNvPr>
          <p:cNvPicPr>
            <a:picLocks noChangeAspect="1"/>
          </p:cNvPicPr>
          <p:nvPr/>
        </p:nvPicPr>
        <p:blipFill>
          <a:blip r:embed="rId3"/>
          <a:stretch>
            <a:fillRect/>
          </a:stretch>
        </p:blipFill>
        <p:spPr>
          <a:xfrm>
            <a:off x="0" y="0"/>
            <a:ext cx="12192000" cy="1343025"/>
          </a:xfrm>
          <a:prstGeom prst="rect">
            <a:avLst/>
          </a:prstGeom>
        </p:spPr>
      </p:pic>
      <p:sp>
        <p:nvSpPr>
          <p:cNvPr id="3" name="Título 1">
            <a:extLst>
              <a:ext uri="{FF2B5EF4-FFF2-40B4-BE49-F238E27FC236}">
                <a16:creationId xmlns:a16="http://schemas.microsoft.com/office/drawing/2014/main" id="{6F4CFA5C-7993-9722-D8F3-90D0CFD41ABA}"/>
              </a:ext>
            </a:extLst>
          </p:cNvPr>
          <p:cNvSpPr txBox="1">
            <a:spLocks/>
          </p:cNvSpPr>
          <p:nvPr/>
        </p:nvSpPr>
        <p:spPr>
          <a:xfrm>
            <a:off x="487840" y="222221"/>
            <a:ext cx="7797515"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100" b="1" dirty="0" err="1">
                <a:solidFill>
                  <a:srgbClr val="FFFFFF"/>
                </a:solidFill>
              </a:rPr>
              <a:t>Construcción</a:t>
            </a:r>
            <a:r>
              <a:rPr lang="en-US" sz="3100" b="1" dirty="0">
                <a:solidFill>
                  <a:srgbClr val="FFFFFF"/>
                </a:solidFill>
              </a:rPr>
              <a:t> de </a:t>
            </a:r>
            <a:r>
              <a:rPr lang="en-US" sz="3100" b="1" dirty="0" err="1">
                <a:solidFill>
                  <a:srgbClr val="FFFFFF"/>
                </a:solidFill>
              </a:rPr>
              <a:t>los</a:t>
            </a:r>
            <a:r>
              <a:rPr lang="en-US" sz="3100" b="1" dirty="0">
                <a:solidFill>
                  <a:srgbClr val="FFFFFF"/>
                </a:solidFill>
              </a:rPr>
              <a:t> </a:t>
            </a:r>
            <a:r>
              <a:rPr lang="en-US" sz="3100" b="1" dirty="0" err="1">
                <a:solidFill>
                  <a:srgbClr val="FFFFFF"/>
                </a:solidFill>
              </a:rPr>
              <a:t>modelos</a:t>
            </a:r>
            <a:r>
              <a:rPr lang="en-US" sz="3100" b="1" dirty="0">
                <a:solidFill>
                  <a:srgbClr val="FFFFFF"/>
                </a:solidFill>
              </a:rPr>
              <a:t>: KNN y SVM</a:t>
            </a:r>
            <a:endParaRPr lang="en-US" sz="3100" dirty="0">
              <a:solidFill>
                <a:srgbClr val="FFFFFF"/>
              </a:solidFill>
            </a:endParaRPr>
          </a:p>
        </p:txBody>
      </p:sp>
      <p:graphicFrame>
        <p:nvGraphicFramePr>
          <p:cNvPr id="5" name="Tabla 4">
            <a:extLst>
              <a:ext uri="{FF2B5EF4-FFF2-40B4-BE49-F238E27FC236}">
                <a16:creationId xmlns:a16="http://schemas.microsoft.com/office/drawing/2014/main" id="{3794575C-734E-7786-3E0B-7E8EC14BFAC0}"/>
              </a:ext>
            </a:extLst>
          </p:cNvPr>
          <p:cNvGraphicFramePr>
            <a:graphicFrameLocks noGrp="1"/>
          </p:cNvGraphicFramePr>
          <p:nvPr>
            <p:extLst>
              <p:ext uri="{D42A27DB-BD31-4B8C-83A1-F6EECF244321}">
                <p14:modId xmlns:p14="http://schemas.microsoft.com/office/powerpoint/2010/main" val="3658070326"/>
              </p:ext>
            </p:extLst>
          </p:nvPr>
        </p:nvGraphicFramePr>
        <p:xfrm>
          <a:off x="348450" y="2001447"/>
          <a:ext cx="5489575" cy="1752600"/>
        </p:xfrm>
        <a:graphic>
          <a:graphicData uri="http://schemas.openxmlformats.org/drawingml/2006/table">
            <a:tbl>
              <a:tblPr firstRow="1" firstCol="1" bandRow="1">
                <a:tableStyleId>{69CF1AB2-1976-4502-BF36-3FF5EA218861}</a:tableStyleId>
              </a:tblPr>
              <a:tblGrid>
                <a:gridCol w="2744470">
                  <a:extLst>
                    <a:ext uri="{9D8B030D-6E8A-4147-A177-3AD203B41FA5}">
                      <a16:colId xmlns:a16="http://schemas.microsoft.com/office/drawing/2014/main" val="2834771129"/>
                    </a:ext>
                  </a:extLst>
                </a:gridCol>
                <a:gridCol w="2745105">
                  <a:extLst>
                    <a:ext uri="{9D8B030D-6E8A-4147-A177-3AD203B41FA5}">
                      <a16:colId xmlns:a16="http://schemas.microsoft.com/office/drawing/2014/main" val="2236679768"/>
                    </a:ext>
                  </a:extLst>
                </a:gridCol>
              </a:tblGrid>
              <a:tr h="0">
                <a:tc>
                  <a:txBody>
                    <a:bodyPr/>
                    <a:lstStyle/>
                    <a:p>
                      <a:pPr algn="ctr">
                        <a:spcAft>
                          <a:spcPts val="750"/>
                        </a:spcAft>
                      </a:pPr>
                      <a:r>
                        <a:rPr lang="es-ES" sz="1100" dirty="0">
                          <a:effectLst/>
                        </a:rPr>
                        <a:t>Fortalezas</a:t>
                      </a:r>
                      <a:endParaRPr lang="es-ES" sz="10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750"/>
                        </a:spcAft>
                      </a:pPr>
                      <a:r>
                        <a:rPr lang="es-ES" sz="1100" dirty="0">
                          <a:effectLst/>
                        </a:rPr>
                        <a:t>Debilidades</a:t>
                      </a:r>
                      <a:endParaRPr lang="es-ES" sz="10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2815674987"/>
                  </a:ext>
                </a:extLst>
              </a:tr>
              <a:tr h="0">
                <a:tc>
                  <a:txBody>
                    <a:bodyPr/>
                    <a:lstStyle/>
                    <a:p>
                      <a:pPr marL="342900" lvl="0" indent="-342900" algn="just">
                        <a:spcAft>
                          <a:spcPts val="750"/>
                        </a:spcAft>
                        <a:buFont typeface="Symbol" panose="05050102010706020507" pitchFamily="18" charset="2"/>
                        <a:buChar char=""/>
                      </a:pPr>
                      <a:r>
                        <a:rPr lang="es-ES" sz="1050" b="0" dirty="0">
                          <a:effectLst/>
                        </a:rPr>
                        <a:t>Simple y efectivo.</a:t>
                      </a:r>
                      <a:endParaRPr lang="es-ES" sz="1000" b="0" dirty="0">
                        <a:effectLst/>
                      </a:endParaRPr>
                    </a:p>
                    <a:p>
                      <a:pPr marL="342900" lvl="0" indent="-342900" algn="just">
                        <a:spcAft>
                          <a:spcPts val="750"/>
                        </a:spcAft>
                        <a:buFont typeface="Symbol" panose="05050102010706020507" pitchFamily="18" charset="2"/>
                        <a:buChar char=""/>
                      </a:pPr>
                      <a:r>
                        <a:rPr lang="es-ES" sz="1050" b="0" dirty="0">
                          <a:effectLst/>
                        </a:rPr>
                        <a:t>Toma y suposición sobre la distribución de datos subyacentes.</a:t>
                      </a:r>
                      <a:endParaRPr lang="es-ES" sz="1000" b="0" dirty="0">
                        <a:effectLst/>
                      </a:endParaRPr>
                    </a:p>
                    <a:p>
                      <a:pPr marL="342900" lvl="0" indent="-342900" algn="just">
                        <a:spcAft>
                          <a:spcPts val="750"/>
                        </a:spcAft>
                        <a:buFont typeface="Symbol" panose="05050102010706020507" pitchFamily="18" charset="2"/>
                        <a:buChar char=""/>
                      </a:pPr>
                      <a:r>
                        <a:rPr lang="es-ES" sz="1050" b="0" dirty="0">
                          <a:effectLst/>
                        </a:rPr>
                        <a:t>Rápida fase de entrenamiento.</a:t>
                      </a:r>
                      <a:endParaRPr lang="es-ES" sz="1000" b="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342900" lvl="0" indent="-342900" algn="just">
                        <a:spcAft>
                          <a:spcPts val="750"/>
                        </a:spcAft>
                        <a:buFont typeface="Symbol" panose="05050102010706020507" pitchFamily="18" charset="2"/>
                        <a:buChar char=""/>
                      </a:pPr>
                      <a:r>
                        <a:rPr lang="es-ES" sz="1050" dirty="0">
                          <a:effectLst/>
                        </a:rPr>
                        <a:t>No produce un modelo, lo que limita la capacidad de comprender cómo se relacionan las características con la clase.</a:t>
                      </a:r>
                      <a:endParaRPr lang="es-ES" sz="1000" dirty="0">
                        <a:effectLst/>
                      </a:endParaRPr>
                    </a:p>
                    <a:p>
                      <a:pPr marL="342900" lvl="0" indent="-342900" algn="just">
                        <a:spcAft>
                          <a:spcPts val="750"/>
                        </a:spcAft>
                        <a:buFont typeface="Symbol" panose="05050102010706020507" pitchFamily="18" charset="2"/>
                        <a:buChar char=""/>
                      </a:pPr>
                      <a:r>
                        <a:rPr lang="es-ES" sz="1050" dirty="0">
                          <a:effectLst/>
                        </a:rPr>
                        <a:t>Requiere seleccionar la K correctamente.</a:t>
                      </a:r>
                      <a:endParaRPr lang="es-ES" sz="1000" dirty="0">
                        <a:effectLst/>
                      </a:endParaRPr>
                    </a:p>
                    <a:p>
                      <a:pPr marL="342900" lvl="0" indent="-342900" algn="just">
                        <a:spcAft>
                          <a:spcPts val="750"/>
                        </a:spcAft>
                        <a:buFont typeface="Symbol" panose="05050102010706020507" pitchFamily="18" charset="2"/>
                        <a:buChar char=""/>
                      </a:pPr>
                      <a:r>
                        <a:rPr lang="es-ES" sz="1050" dirty="0">
                          <a:effectLst/>
                        </a:rPr>
                        <a:t>Fase de clasificación lenta.</a:t>
                      </a:r>
                      <a:endParaRPr lang="es-ES" sz="1000" dirty="0">
                        <a:effectLst/>
                      </a:endParaRPr>
                    </a:p>
                    <a:p>
                      <a:pPr marL="342900" lvl="0" indent="-342900" algn="just">
                        <a:spcAft>
                          <a:spcPts val="750"/>
                        </a:spcAft>
                        <a:buFont typeface="Symbol" panose="05050102010706020507" pitchFamily="18" charset="2"/>
                        <a:buChar char=""/>
                      </a:pPr>
                      <a:r>
                        <a:rPr lang="es-ES" sz="1050" dirty="0">
                          <a:effectLst/>
                        </a:rPr>
                        <a:t>Las características nominales y los datos faltantes requieren procesamiento adicional.</a:t>
                      </a:r>
                      <a:endParaRPr lang="es-ES" sz="10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56391289"/>
                  </a:ext>
                </a:extLst>
              </a:tr>
            </a:tbl>
          </a:graphicData>
        </a:graphic>
      </p:graphicFrame>
      <p:sp>
        <p:nvSpPr>
          <p:cNvPr id="6" name="CuadroTexto 5">
            <a:extLst>
              <a:ext uri="{FF2B5EF4-FFF2-40B4-BE49-F238E27FC236}">
                <a16:creationId xmlns:a16="http://schemas.microsoft.com/office/drawing/2014/main" id="{3ED480CE-AA85-0C60-2EC8-97DAE7994ACC}"/>
              </a:ext>
            </a:extLst>
          </p:cNvPr>
          <p:cNvSpPr txBox="1"/>
          <p:nvPr/>
        </p:nvSpPr>
        <p:spPr>
          <a:xfrm>
            <a:off x="2162426" y="1537594"/>
            <a:ext cx="1623521" cy="369332"/>
          </a:xfrm>
          <a:prstGeom prst="rect">
            <a:avLst/>
          </a:prstGeom>
          <a:noFill/>
        </p:spPr>
        <p:txBody>
          <a:bodyPr wrap="none" rtlCol="0">
            <a:spAutoFit/>
          </a:bodyPr>
          <a:lstStyle/>
          <a:p>
            <a:r>
              <a:rPr lang="es-ES" b="1" dirty="0"/>
              <a:t>Algoritmo KNN</a:t>
            </a:r>
          </a:p>
        </p:txBody>
      </p:sp>
      <p:graphicFrame>
        <p:nvGraphicFramePr>
          <p:cNvPr id="8" name="Tabla 7">
            <a:extLst>
              <a:ext uri="{FF2B5EF4-FFF2-40B4-BE49-F238E27FC236}">
                <a16:creationId xmlns:a16="http://schemas.microsoft.com/office/drawing/2014/main" id="{EB636931-8B69-BC2A-DE21-2BC6F6C1A2DA}"/>
              </a:ext>
            </a:extLst>
          </p:cNvPr>
          <p:cNvGraphicFramePr>
            <a:graphicFrameLocks noGrp="1"/>
          </p:cNvGraphicFramePr>
          <p:nvPr>
            <p:extLst>
              <p:ext uri="{D42A27DB-BD31-4B8C-83A1-F6EECF244321}">
                <p14:modId xmlns:p14="http://schemas.microsoft.com/office/powerpoint/2010/main" val="3469419441"/>
              </p:ext>
            </p:extLst>
          </p:nvPr>
        </p:nvGraphicFramePr>
        <p:xfrm>
          <a:off x="6262721" y="2003498"/>
          <a:ext cx="5489575" cy="1752599"/>
        </p:xfrm>
        <a:graphic>
          <a:graphicData uri="http://schemas.openxmlformats.org/drawingml/2006/table">
            <a:tbl>
              <a:tblPr firstRow="1" firstCol="1" bandRow="1">
                <a:tableStyleId>{69CF1AB2-1976-4502-BF36-3FF5EA218861}</a:tableStyleId>
              </a:tblPr>
              <a:tblGrid>
                <a:gridCol w="2744470">
                  <a:extLst>
                    <a:ext uri="{9D8B030D-6E8A-4147-A177-3AD203B41FA5}">
                      <a16:colId xmlns:a16="http://schemas.microsoft.com/office/drawing/2014/main" val="2834771129"/>
                    </a:ext>
                  </a:extLst>
                </a:gridCol>
                <a:gridCol w="2745105">
                  <a:extLst>
                    <a:ext uri="{9D8B030D-6E8A-4147-A177-3AD203B41FA5}">
                      <a16:colId xmlns:a16="http://schemas.microsoft.com/office/drawing/2014/main" val="2236679768"/>
                    </a:ext>
                  </a:extLst>
                </a:gridCol>
              </a:tblGrid>
              <a:tr h="184484">
                <a:tc>
                  <a:txBody>
                    <a:bodyPr/>
                    <a:lstStyle/>
                    <a:p>
                      <a:pPr algn="ctr">
                        <a:spcAft>
                          <a:spcPts val="750"/>
                        </a:spcAft>
                      </a:pPr>
                      <a:r>
                        <a:rPr lang="es-ES" sz="1100" dirty="0">
                          <a:effectLst/>
                        </a:rPr>
                        <a:t>Fortalezas</a:t>
                      </a:r>
                      <a:endParaRPr lang="es-ES" sz="10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ctr">
                        <a:spcAft>
                          <a:spcPts val="750"/>
                        </a:spcAft>
                      </a:pPr>
                      <a:r>
                        <a:rPr lang="es-ES" sz="1100">
                          <a:effectLst/>
                        </a:rPr>
                        <a:t>Debilidades</a:t>
                      </a:r>
                      <a:endParaRPr lang="es-ES" sz="10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2815674987"/>
                  </a:ext>
                </a:extLst>
              </a:tr>
              <a:tr h="1568115">
                <a:tc>
                  <a:txBody>
                    <a:bodyPr/>
                    <a:lstStyle/>
                    <a:p>
                      <a:pPr marL="342900" marR="0" lvl="0" indent="-342900" algn="just" defTabSz="914400" rtl="0" eaLnBrk="1" fontAlgn="auto" latinLnBrk="0" hangingPunct="1">
                        <a:lnSpc>
                          <a:spcPct val="100000"/>
                        </a:lnSpc>
                        <a:spcBef>
                          <a:spcPts val="0"/>
                        </a:spcBef>
                        <a:spcAft>
                          <a:spcPts val="750"/>
                        </a:spcAft>
                        <a:buClrTx/>
                        <a:buSzTx/>
                        <a:buFont typeface="Symbol" panose="05050102010706020507" pitchFamily="18" charset="2"/>
                        <a:buChar char=""/>
                        <a:tabLst/>
                        <a:defRPr/>
                      </a:pPr>
                      <a:r>
                        <a:rPr lang="es-ES" sz="1050" b="0" kern="1200" dirty="0">
                          <a:solidFill>
                            <a:schemeClr val="dk1"/>
                          </a:solidFill>
                          <a:effectLst/>
                          <a:latin typeface="+mn-lt"/>
                          <a:ea typeface="+mn-ea"/>
                          <a:cs typeface="+mn-cs"/>
                        </a:rPr>
                        <a:t>Puede ser utilizado para problemas de clasificación o predicción numérica.</a:t>
                      </a:r>
                    </a:p>
                    <a:p>
                      <a:pPr marL="342900" marR="0" lvl="0" indent="-342900" algn="just" defTabSz="914400" rtl="0" eaLnBrk="1" fontAlgn="auto" latinLnBrk="0" hangingPunct="1">
                        <a:lnSpc>
                          <a:spcPct val="100000"/>
                        </a:lnSpc>
                        <a:spcBef>
                          <a:spcPts val="0"/>
                        </a:spcBef>
                        <a:spcAft>
                          <a:spcPts val="750"/>
                        </a:spcAft>
                        <a:buClrTx/>
                        <a:buSzTx/>
                        <a:buFont typeface="Symbol" panose="05050102010706020507" pitchFamily="18" charset="2"/>
                        <a:buChar char=""/>
                        <a:tabLst/>
                        <a:defRPr/>
                      </a:pPr>
                      <a:r>
                        <a:rPr lang="es-ES" sz="1050" b="0" kern="1200" dirty="0">
                          <a:solidFill>
                            <a:schemeClr val="dk1"/>
                          </a:solidFill>
                          <a:effectLst/>
                          <a:latin typeface="+mn-lt"/>
                          <a:ea typeface="+mn-ea"/>
                          <a:cs typeface="+mn-cs"/>
                        </a:rPr>
                        <a:t>No se ve muy influenciado por datos ruidosos y no es muy propenso al sobreajuste</a:t>
                      </a:r>
                    </a:p>
                    <a:p>
                      <a:pPr marL="342900" marR="0" lvl="0" indent="-342900" algn="just" defTabSz="914400" rtl="0" eaLnBrk="1" fontAlgn="auto" latinLnBrk="0" hangingPunct="1">
                        <a:lnSpc>
                          <a:spcPct val="100000"/>
                        </a:lnSpc>
                        <a:spcBef>
                          <a:spcPts val="0"/>
                        </a:spcBef>
                        <a:spcAft>
                          <a:spcPts val="750"/>
                        </a:spcAft>
                        <a:buClrTx/>
                        <a:buSzTx/>
                        <a:buFont typeface="Symbol" panose="05050102010706020507" pitchFamily="18" charset="2"/>
                        <a:buChar char=""/>
                        <a:tabLst/>
                        <a:defRPr/>
                      </a:pPr>
                      <a:r>
                        <a:rPr lang="es-ES" sz="1050" b="0" kern="1200" dirty="0">
                          <a:solidFill>
                            <a:schemeClr val="dk1"/>
                          </a:solidFill>
                          <a:effectLst/>
                          <a:latin typeface="+mn-lt"/>
                          <a:ea typeface="+mn-ea"/>
                          <a:cs typeface="+mn-cs"/>
                        </a:rPr>
                        <a:t>Mas sencillo que las redes neuronales.</a:t>
                      </a:r>
                    </a:p>
                    <a:p>
                      <a:pPr marL="0" marR="0" lvl="0" indent="0" algn="just" defTabSz="914400" rtl="0" eaLnBrk="1" fontAlgn="auto" latinLnBrk="0" hangingPunct="1">
                        <a:lnSpc>
                          <a:spcPct val="100000"/>
                        </a:lnSpc>
                        <a:spcBef>
                          <a:spcPts val="0"/>
                        </a:spcBef>
                        <a:spcAft>
                          <a:spcPts val="750"/>
                        </a:spcAft>
                        <a:buClrTx/>
                        <a:buSzTx/>
                        <a:buFont typeface="Symbol" panose="05050102010706020507" pitchFamily="18" charset="2"/>
                        <a:buNone/>
                        <a:tabLst/>
                        <a:defRPr/>
                      </a:pPr>
                      <a:endParaRPr lang="es-ES" sz="1050" b="0" kern="1200" dirty="0">
                        <a:solidFill>
                          <a:schemeClr val="dk1"/>
                        </a:solidFill>
                        <a:effectLst/>
                        <a:latin typeface="+mn-lt"/>
                        <a:ea typeface="+mn-ea"/>
                        <a:cs typeface="+mn-cs"/>
                      </a:endParaRPr>
                    </a:p>
                  </a:txBody>
                  <a:tcPr marL="68580" marR="68580" marT="0" marB="0"/>
                </a:tc>
                <a:tc>
                  <a:txBody>
                    <a:bodyPr/>
                    <a:lstStyle/>
                    <a:p>
                      <a:pPr marL="171450" lvl="0" indent="-171450">
                        <a:buFont typeface="Arial" panose="020B0604020202020204" pitchFamily="34" charset="0"/>
                        <a:buChar char="•"/>
                      </a:pPr>
                      <a:r>
                        <a:rPr lang="es-ES" sz="1050" kern="1200" dirty="0">
                          <a:solidFill>
                            <a:schemeClr val="dk1"/>
                          </a:solidFill>
                          <a:effectLst/>
                          <a:latin typeface="+mn-lt"/>
                          <a:ea typeface="+mn-ea"/>
                          <a:cs typeface="+mn-cs"/>
                        </a:rPr>
                        <a:t>Encontrar el mejor modelo requiere probar diversas combinaciones de </a:t>
                      </a:r>
                      <a:r>
                        <a:rPr lang="es-ES" sz="1050" kern="1200" dirty="0" err="1">
                          <a:solidFill>
                            <a:schemeClr val="dk1"/>
                          </a:solidFill>
                          <a:effectLst/>
                          <a:latin typeface="+mn-lt"/>
                          <a:ea typeface="+mn-ea"/>
                          <a:cs typeface="+mn-cs"/>
                        </a:rPr>
                        <a:t>kernels</a:t>
                      </a:r>
                      <a:r>
                        <a:rPr lang="es-ES" sz="1050" kern="1200" dirty="0">
                          <a:solidFill>
                            <a:schemeClr val="dk1"/>
                          </a:solidFill>
                          <a:effectLst/>
                          <a:latin typeface="+mn-lt"/>
                          <a:ea typeface="+mn-ea"/>
                          <a:cs typeface="+mn-cs"/>
                        </a:rPr>
                        <a:t> y parámetros del </a:t>
                      </a:r>
                      <a:r>
                        <a:rPr lang="es-ES" sz="1050" kern="1200" dirty="0" err="1">
                          <a:solidFill>
                            <a:schemeClr val="dk1"/>
                          </a:solidFill>
                          <a:effectLst/>
                          <a:latin typeface="+mn-lt"/>
                          <a:ea typeface="+mn-ea"/>
                          <a:cs typeface="+mn-cs"/>
                        </a:rPr>
                        <a:t>modeloRequiere</a:t>
                      </a:r>
                      <a:r>
                        <a:rPr lang="es-ES" sz="1050" kern="1200" dirty="0">
                          <a:solidFill>
                            <a:schemeClr val="dk1"/>
                          </a:solidFill>
                          <a:effectLst/>
                          <a:latin typeface="+mn-lt"/>
                          <a:ea typeface="+mn-ea"/>
                          <a:cs typeface="+mn-cs"/>
                        </a:rPr>
                        <a:t> seleccionar la K correctamente.</a:t>
                      </a:r>
                    </a:p>
                    <a:p>
                      <a:pPr marL="171450" lvl="0" indent="-171450">
                        <a:buFont typeface="Arial" panose="020B0604020202020204" pitchFamily="34" charset="0"/>
                        <a:buChar char="•"/>
                      </a:pPr>
                      <a:r>
                        <a:rPr lang="es-ES" sz="1050" kern="1200" dirty="0">
                          <a:solidFill>
                            <a:schemeClr val="dk1"/>
                          </a:solidFill>
                          <a:effectLst/>
                          <a:latin typeface="+mn-lt"/>
                          <a:ea typeface="+mn-ea"/>
                          <a:cs typeface="+mn-cs"/>
                        </a:rPr>
                        <a:t>Lento de entrenar.</a:t>
                      </a:r>
                    </a:p>
                    <a:p>
                      <a:pPr marL="171450" lvl="0" indent="-171450">
                        <a:buFont typeface="Arial" panose="020B0604020202020204" pitchFamily="34" charset="0"/>
                        <a:buChar char="•"/>
                      </a:pPr>
                      <a:r>
                        <a:rPr lang="es-ES" sz="1050" kern="1200" dirty="0">
                          <a:solidFill>
                            <a:schemeClr val="dk1"/>
                          </a:solidFill>
                          <a:effectLst/>
                          <a:latin typeface="+mn-lt"/>
                          <a:ea typeface="+mn-ea"/>
                          <a:cs typeface="+mn-cs"/>
                        </a:rPr>
                        <a:t>Modelo de caja negra.</a:t>
                      </a:r>
                      <a:endParaRPr lang="es-ES" sz="105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56391289"/>
                  </a:ext>
                </a:extLst>
              </a:tr>
            </a:tbl>
          </a:graphicData>
        </a:graphic>
      </p:graphicFrame>
      <p:sp>
        <p:nvSpPr>
          <p:cNvPr id="9" name="CuadroTexto 8">
            <a:extLst>
              <a:ext uri="{FF2B5EF4-FFF2-40B4-BE49-F238E27FC236}">
                <a16:creationId xmlns:a16="http://schemas.microsoft.com/office/drawing/2014/main" id="{754F083A-18FD-E342-D595-AD334A56FC17}"/>
              </a:ext>
            </a:extLst>
          </p:cNvPr>
          <p:cNvSpPr txBox="1"/>
          <p:nvPr/>
        </p:nvSpPr>
        <p:spPr>
          <a:xfrm>
            <a:off x="8188920" y="1537594"/>
            <a:ext cx="1637179" cy="369332"/>
          </a:xfrm>
          <a:prstGeom prst="rect">
            <a:avLst/>
          </a:prstGeom>
          <a:noFill/>
        </p:spPr>
        <p:txBody>
          <a:bodyPr wrap="none" rtlCol="0">
            <a:spAutoFit/>
          </a:bodyPr>
          <a:lstStyle/>
          <a:p>
            <a:r>
              <a:rPr lang="es-ES" b="1" dirty="0"/>
              <a:t>Algoritmo SVM</a:t>
            </a:r>
          </a:p>
        </p:txBody>
      </p:sp>
      <p:pic>
        <p:nvPicPr>
          <p:cNvPr id="2051" name="Picture 3">
            <a:extLst>
              <a:ext uri="{FF2B5EF4-FFF2-40B4-BE49-F238E27FC236}">
                <a16:creationId xmlns:a16="http://schemas.microsoft.com/office/drawing/2014/main" id="{49844311-3E6C-9ACC-6490-FC7901E24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91"/>
          <a:stretch/>
        </p:blipFill>
        <p:spPr bwMode="auto">
          <a:xfrm>
            <a:off x="371810" y="3848568"/>
            <a:ext cx="4786279" cy="270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A36C80B7-A232-1B5B-3FB1-732B3AB841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2721" y="3821715"/>
            <a:ext cx="4786279" cy="273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uadroTexto 11">
            <a:extLst>
              <a:ext uri="{FF2B5EF4-FFF2-40B4-BE49-F238E27FC236}">
                <a16:creationId xmlns:a16="http://schemas.microsoft.com/office/drawing/2014/main" id="{5A2ADCE5-EE92-6806-F138-3BD7B29A3AE0}"/>
              </a:ext>
            </a:extLst>
          </p:cNvPr>
          <p:cNvSpPr txBox="1"/>
          <p:nvPr/>
        </p:nvSpPr>
        <p:spPr>
          <a:xfrm>
            <a:off x="267307" y="6557552"/>
            <a:ext cx="6096000" cy="261610"/>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a:t>
            </a:r>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21</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Resultado del modelo KNN con 8 variables (izquierda) y con 3 variables (derecha).</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4" name="CuadroTexto 13">
            <a:extLst>
              <a:ext uri="{FF2B5EF4-FFF2-40B4-BE49-F238E27FC236}">
                <a16:creationId xmlns:a16="http://schemas.microsoft.com/office/drawing/2014/main" id="{2A422705-059B-6515-596C-2B51047AE335}"/>
              </a:ext>
            </a:extLst>
          </p:cNvPr>
          <p:cNvSpPr txBox="1"/>
          <p:nvPr/>
        </p:nvSpPr>
        <p:spPr>
          <a:xfrm>
            <a:off x="6191794" y="6559602"/>
            <a:ext cx="6096000" cy="261610"/>
          </a:xfrm>
          <a:prstGeom prst="rect">
            <a:avLst/>
          </a:prstGeom>
          <a:noFill/>
        </p:spPr>
        <p:txBody>
          <a:bodyPr wrap="square">
            <a:spAutoFit/>
          </a:bodyPr>
          <a:lstStyle/>
          <a:p>
            <a:pPr algn="just"/>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Fig. </a:t>
            </a:r>
            <a:r>
              <a:rPr lang="es-ES" sz="1100" dirty="0">
                <a:solidFill>
                  <a:schemeClr val="bg1"/>
                </a:solidFill>
                <a:latin typeface="Arial" panose="020B0604020202020204" pitchFamily="34" charset="0"/>
                <a:ea typeface="Times New Roman" panose="02020603050405020304" pitchFamily="18" charset="0"/>
                <a:cs typeface="Times New Roman" panose="02020603050405020304" pitchFamily="18" charset="0"/>
              </a:rPr>
              <a:t>22.</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Modelos SVM de 8 variables con </a:t>
            </a:r>
            <a:r>
              <a:rPr lang="es-ES" sz="1100" b="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kernel</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lineal (izquierda) y </a:t>
            </a:r>
            <a:r>
              <a:rPr lang="es-ES" sz="1100" b="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kernel</a:t>
            </a:r>
            <a:r>
              <a:rPr lang="es-ES" sz="1100" b="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radial (derecha).</a:t>
            </a:r>
            <a:endParaRPr lang="es-ES"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026" name="Picture 2" descr="Anomaly detection with KNN - YouTube">
            <a:extLst>
              <a:ext uri="{FF2B5EF4-FFF2-40B4-BE49-F238E27FC236}">
                <a16:creationId xmlns:a16="http://schemas.microsoft.com/office/drawing/2014/main" id="{EC6238FC-43C7-63FE-A9FC-E89C80E918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31" r="2148"/>
          <a:stretch/>
        </p:blipFill>
        <p:spPr bwMode="auto">
          <a:xfrm>
            <a:off x="1377648" y="3868149"/>
            <a:ext cx="3431178" cy="2696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port Vector Machine (SVM) en Machine Learning - Geekflare">
            <a:extLst>
              <a:ext uri="{FF2B5EF4-FFF2-40B4-BE49-F238E27FC236}">
                <a16:creationId xmlns:a16="http://schemas.microsoft.com/office/drawing/2014/main" id="{1A2063C6-DDA0-CC77-528A-6BCE0E14D3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7703" y="3912231"/>
            <a:ext cx="3199609" cy="2608710"/>
          </a:xfrm>
          <a:prstGeom prst="rect">
            <a:avLst/>
          </a:prstGeom>
          <a:noFill/>
          <a:extLst>
            <a:ext uri="{909E8E84-426E-40DD-AFC4-6F175D3DCCD1}">
              <a14:hiddenFill xmlns:a14="http://schemas.microsoft.com/office/drawing/2010/main">
                <a:solidFill>
                  <a:srgbClr val="FFFFFF"/>
                </a:solidFill>
              </a14:hiddenFill>
            </a:ext>
          </a:extLst>
        </p:spPr>
      </p:pic>
      <p:pic>
        <p:nvPicPr>
          <p:cNvPr id="1027" name="Imagen 40">
            <a:extLst>
              <a:ext uri="{FF2B5EF4-FFF2-40B4-BE49-F238E27FC236}">
                <a16:creationId xmlns:a16="http://schemas.microsoft.com/office/drawing/2014/main" id="{E0DAB392-BFF0-6248-B053-1B2311326E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2721" y="3846613"/>
            <a:ext cx="4934653" cy="195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824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Circuito</Template>
  <TotalTime>597</TotalTime>
  <Words>4472</Words>
  <Application>Microsoft Office PowerPoint</Application>
  <PresentationFormat>Panorámica</PresentationFormat>
  <Paragraphs>334</Paragraphs>
  <Slides>19</Slides>
  <Notes>5</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vt:i4>
      </vt:variant>
    </vt:vector>
  </HeadingPairs>
  <TitlesOfParts>
    <vt:vector size="26" baseType="lpstr">
      <vt:lpstr>Arial</vt:lpstr>
      <vt:lpstr>Calibri</vt:lpstr>
      <vt:lpstr>Calibri Light</vt:lpstr>
      <vt:lpstr>Cambria Math</vt:lpstr>
      <vt:lpstr>Symbol</vt:lpstr>
      <vt:lpstr>Times New Roman</vt:lpstr>
      <vt:lpstr>Tema de Office</vt:lpstr>
      <vt:lpstr>Aplicación web para predecir enfermedades renales crónicas utilizando aprendizaje automático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Aplicación web para predecir enfermedades renales crónicas utilizando aprendizaje automático</dc:title>
  <dc:creator>Pablo Nuñez de Arenas Martínez</dc:creator>
  <cp:lastModifiedBy>Pablo Nuñez de Arenas Martínez</cp:lastModifiedBy>
  <cp:revision>17</cp:revision>
  <dcterms:created xsi:type="dcterms:W3CDTF">2023-06-10T15:04:30Z</dcterms:created>
  <dcterms:modified xsi:type="dcterms:W3CDTF">2023-06-18T20:51:34Z</dcterms:modified>
</cp:coreProperties>
</file>